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6" r:id="rId12"/>
    <p:sldId id="277" r:id="rId13"/>
    <p:sldId id="274" r:id="rId14"/>
    <p:sldId id="275" r:id="rId15"/>
    <p:sldId id="268" r:id="rId16"/>
    <p:sldId id="272" r:id="rId17"/>
    <p:sldId id="276" r:id="rId18"/>
    <p:sldId id="269" r:id="rId19"/>
    <p:sldId id="270" r:id="rId20"/>
    <p:sldId id="273" r:id="rId21"/>
    <p:sldId id="265" r:id="rId22"/>
    <p:sldId id="26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2CD"/>
    <a:srgbClr val="FF3F4B"/>
    <a:srgbClr val="FF5E94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4660"/>
  </p:normalViewPr>
  <p:slideViewPr>
    <p:cSldViewPr>
      <p:cViewPr varScale="1">
        <p:scale>
          <a:sx n="69" d="100"/>
          <a:sy n="69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1392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4194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7169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147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741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7247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4136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209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097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157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298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FF3F4B"/>
            </a:gs>
            <a:gs pos="14000">
              <a:srgbClr val="FFD2CD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439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acredheartdundrum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/>
          <a:lstStyle/>
          <a:p>
            <a:r>
              <a:rPr lang="en-GB" b="1" smtClean="0">
                <a:latin typeface="Comic Sans MS" pitchFamily="66" charset="0"/>
              </a:rPr>
              <a:t>Primary 6 </a:t>
            </a:r>
            <a:r>
              <a:rPr lang="en-GB" b="1" dirty="0" smtClean="0">
                <a:latin typeface="Comic Sans MS" pitchFamily="66" charset="0"/>
              </a:rPr>
              <a:t>&amp; 7</a:t>
            </a:r>
            <a:br>
              <a:rPr lang="en-GB" b="1" dirty="0" smtClean="0">
                <a:latin typeface="Comic Sans MS" pitchFamily="66" charset="0"/>
              </a:rPr>
            </a:br>
            <a:r>
              <a:rPr lang="en-GB" b="1" dirty="0" smtClean="0">
                <a:latin typeface="Comic Sans MS" pitchFamily="66" charset="0"/>
              </a:rPr>
              <a:t>Curriculum Outline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2996952"/>
            <a:ext cx="6400800" cy="1752600"/>
          </a:xfrm>
        </p:spPr>
        <p:txBody>
          <a:bodyPr/>
          <a:lstStyle/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005064"/>
            <a:ext cx="2232248" cy="20116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60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Numeracy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5334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1600" b="1" dirty="0">
                <a:latin typeface="Comic Sans MS" pitchFamily="66" charset="0"/>
              </a:rPr>
              <a:t>Place Value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Numbers </a:t>
            </a:r>
            <a:r>
              <a:rPr lang="en-GB" sz="1600" dirty="0" smtClean="0">
                <a:latin typeface="Comic Sans MS" pitchFamily="66" charset="0"/>
              </a:rPr>
              <a:t>with </a:t>
            </a:r>
            <a:r>
              <a:rPr lang="en-GB" sz="1600" dirty="0">
                <a:latin typeface="Comic Sans MS" pitchFamily="66" charset="0"/>
              </a:rPr>
              <a:t>4-6 digits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Estimating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Rounding/adjusting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Ordering</a:t>
            </a:r>
          </a:p>
          <a:p>
            <a:pPr marL="0" indent="0">
              <a:buNone/>
            </a:pPr>
            <a:endParaRPr lang="en-GB" sz="1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600" b="1" dirty="0">
                <a:latin typeface="Comic Sans MS" pitchFamily="66" charset="0"/>
              </a:rPr>
              <a:t>Addition/Subtraction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3-6 digit numbers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Calculator </a:t>
            </a:r>
            <a:r>
              <a:rPr lang="en-GB" sz="1600" dirty="0" smtClean="0">
                <a:latin typeface="Comic Sans MS" pitchFamily="66" charset="0"/>
              </a:rPr>
              <a:t>work</a:t>
            </a:r>
          </a:p>
          <a:p>
            <a:pPr marL="0" lvl="0" indent="0">
              <a:buNone/>
            </a:pPr>
            <a:endParaRPr lang="en-GB" sz="1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600" b="1" dirty="0">
                <a:latin typeface="Comic Sans MS" pitchFamily="66" charset="0"/>
              </a:rPr>
              <a:t>Multiplication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4 digit by a single digit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3 digit by a 2 and 3 digit number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Squared and cubed numbers</a:t>
            </a:r>
          </a:p>
          <a:p>
            <a:pPr marL="0" indent="0">
              <a:buNone/>
            </a:pPr>
            <a:endParaRPr lang="en-GB" sz="1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600" b="1" dirty="0">
                <a:latin typeface="Comic Sans MS" pitchFamily="66" charset="0"/>
              </a:rPr>
              <a:t>Division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By 2-</a:t>
            </a:r>
            <a:r>
              <a:rPr lang="en-GB" sz="1600" dirty="0" smtClean="0">
                <a:latin typeface="Comic Sans MS" pitchFamily="66" charset="0"/>
              </a:rPr>
              <a:t>12 </a:t>
            </a:r>
            <a:r>
              <a:rPr lang="en-GB" sz="1600" dirty="0">
                <a:latin typeface="Comic Sans MS" pitchFamily="66" charset="0"/>
              </a:rPr>
              <a:t>including remainders/decimals remainder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4 digit by a single digit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2/3 digits by 1/2 digits with remainders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463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>
                <a:latin typeface="Comic Sans MS" pitchFamily="66" charset="0"/>
              </a:rPr>
              <a:t>Fractions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Full range of fractions to 1000ths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Equivalence, simplification and ordering</a:t>
            </a:r>
          </a:p>
          <a:p>
            <a:pPr marL="0" indent="0">
              <a:buNone/>
            </a:pPr>
            <a:endParaRPr lang="en-GB" sz="1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>
                <a:latin typeface="Comic Sans MS" pitchFamily="66" charset="0"/>
              </a:rPr>
              <a:t>Decimals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Addition/subtraction/multiplication/division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Written and mental work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Compare and order</a:t>
            </a:r>
          </a:p>
          <a:p>
            <a:pPr marL="0" indent="0">
              <a:buNone/>
            </a:pPr>
            <a:endParaRPr lang="en-GB" sz="1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>
                <a:latin typeface="Comic Sans MS" pitchFamily="66" charset="0"/>
              </a:rPr>
              <a:t>Percentages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Link with fractions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Compare and order</a:t>
            </a:r>
          </a:p>
          <a:p>
            <a:pPr marL="0" indent="0">
              <a:buNone/>
            </a:pPr>
            <a:endParaRPr lang="en-GB" sz="1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>
                <a:latin typeface="Comic Sans MS" pitchFamily="66" charset="0"/>
              </a:rPr>
              <a:t>Number Properties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Square, </a:t>
            </a:r>
            <a:r>
              <a:rPr lang="en-GB" sz="1400" dirty="0" smtClean="0">
                <a:latin typeface="Comic Sans MS" pitchFamily="66" charset="0"/>
              </a:rPr>
              <a:t>cubed &amp; </a:t>
            </a:r>
            <a:r>
              <a:rPr lang="en-GB" sz="1400" dirty="0">
                <a:latin typeface="Comic Sans MS" pitchFamily="66" charset="0"/>
              </a:rPr>
              <a:t>prime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Multiples &amp; factors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Algebra </a:t>
            </a:r>
          </a:p>
          <a:p>
            <a:pPr marL="0" indent="0">
              <a:buNone/>
            </a:pPr>
            <a:endParaRPr lang="en-GB" sz="1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>
                <a:latin typeface="Comic Sans MS" pitchFamily="66" charset="0"/>
              </a:rPr>
              <a:t>Area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Composite shapes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Right-angled triangles</a:t>
            </a:r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4360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785395"/>
          </a:xfrm>
        </p:spPr>
        <p:txBody>
          <a:bodyPr>
            <a:noAutofit/>
          </a:bodyPr>
          <a:lstStyle/>
          <a:p>
            <a:endParaRPr lang="en-GB" sz="14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 smtClean="0">
                <a:latin typeface="Comic Sans MS" pitchFamily="66" charset="0"/>
              </a:rPr>
              <a:t>Volume/Capacity</a:t>
            </a:r>
          </a:p>
          <a:p>
            <a:pPr lvl="0"/>
            <a:r>
              <a:rPr lang="en-GB" sz="1400" dirty="0" smtClean="0">
                <a:latin typeface="Comic Sans MS" pitchFamily="66" charset="0"/>
              </a:rPr>
              <a:t>measuring, reading, estimating</a:t>
            </a:r>
          </a:p>
          <a:p>
            <a:pPr marL="0" lvl="0" indent="0">
              <a:buNone/>
            </a:pPr>
            <a:endParaRPr lang="en-GB" sz="14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 smtClean="0">
                <a:latin typeface="Comic Sans MS" pitchFamily="66" charset="0"/>
              </a:rPr>
              <a:t>Time</a:t>
            </a:r>
            <a:endParaRPr lang="en-GB" sz="1400" b="1" dirty="0">
              <a:latin typeface="Comic Sans MS" pitchFamily="66" charset="0"/>
            </a:endParaRPr>
          </a:p>
          <a:p>
            <a:pPr lvl="0"/>
            <a:r>
              <a:rPr lang="en-GB" sz="1400" dirty="0">
                <a:latin typeface="Comic Sans MS" pitchFamily="66" charset="0"/>
              </a:rPr>
              <a:t>24 hour clock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Durations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Timetables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Minutes and seconds</a:t>
            </a:r>
          </a:p>
          <a:p>
            <a:pPr marL="0" indent="0">
              <a:buNone/>
            </a:pPr>
            <a:endParaRPr lang="en-GB" sz="1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>
                <a:latin typeface="Comic Sans MS" pitchFamily="66" charset="0"/>
              </a:rPr>
              <a:t>Length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Scale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Mm, cm, km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Perimeter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Composite shapes</a:t>
            </a:r>
          </a:p>
          <a:p>
            <a:pPr marL="0" indent="0">
              <a:buNone/>
            </a:pPr>
            <a:endParaRPr lang="en-GB" sz="1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>
                <a:latin typeface="Comic Sans MS" pitchFamily="66" charset="0"/>
              </a:rPr>
              <a:t>Weight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Grams, kilograms, tonne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Reading scales</a:t>
            </a:r>
          </a:p>
          <a:p>
            <a:pPr marL="0" indent="0">
              <a:buNone/>
            </a:pPr>
            <a:endParaRPr lang="en-GB" sz="1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400" b="1" dirty="0">
                <a:latin typeface="Comic Sans MS" pitchFamily="66" charset="0"/>
              </a:rPr>
              <a:t>Measure</a:t>
            </a:r>
          </a:p>
          <a:p>
            <a:pPr lvl="0"/>
            <a:r>
              <a:rPr lang="en-GB" sz="1400" dirty="0">
                <a:latin typeface="Comic Sans MS" pitchFamily="66" charset="0"/>
              </a:rPr>
              <a:t>Imperial and metric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21240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353347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3500" b="1" dirty="0">
                <a:latin typeface="Comic Sans MS" pitchFamily="66" charset="0"/>
              </a:rPr>
              <a:t>2D Shape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Reflection, rotation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Properties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Symmetry, tessellation and translations</a:t>
            </a:r>
          </a:p>
          <a:p>
            <a:pPr marL="0" indent="0">
              <a:buNone/>
            </a:pPr>
            <a:r>
              <a:rPr lang="en-GB" sz="3500" dirty="0">
                <a:latin typeface="Comic Sans MS" pitchFamily="66" charset="0"/>
              </a:rPr>
              <a:t> </a:t>
            </a:r>
          </a:p>
          <a:p>
            <a:pPr marL="0" indent="0">
              <a:buNone/>
            </a:pPr>
            <a:r>
              <a:rPr lang="en-GB" sz="3500" b="1" dirty="0">
                <a:latin typeface="Comic Sans MS" pitchFamily="66" charset="0"/>
              </a:rPr>
              <a:t>3D Shape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Nets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Surface area</a:t>
            </a:r>
          </a:p>
          <a:p>
            <a:pPr marL="0" indent="0">
              <a:buNone/>
            </a:pPr>
            <a:r>
              <a:rPr lang="en-GB" sz="3500" dirty="0">
                <a:latin typeface="Comic Sans MS" pitchFamily="66" charset="0"/>
              </a:rPr>
              <a:t> </a:t>
            </a:r>
          </a:p>
          <a:p>
            <a:pPr marL="0" indent="0">
              <a:buNone/>
            </a:pPr>
            <a:r>
              <a:rPr lang="en-GB" sz="3500" b="1" dirty="0">
                <a:latin typeface="Comic Sans MS" pitchFamily="66" charset="0"/>
              </a:rPr>
              <a:t>Position/Movement/Angles/Co-ordinates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Acute, obtuse, reflex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Turns involving angles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Bearings</a:t>
            </a:r>
          </a:p>
          <a:p>
            <a:pPr marL="0" indent="0">
              <a:buNone/>
            </a:pPr>
            <a:r>
              <a:rPr lang="en-GB" sz="3500" dirty="0">
                <a:latin typeface="Comic Sans MS" pitchFamily="66" charset="0"/>
              </a:rPr>
              <a:t> </a:t>
            </a:r>
          </a:p>
          <a:p>
            <a:pPr marL="0" indent="0">
              <a:buNone/>
            </a:pPr>
            <a:r>
              <a:rPr lang="en-GB" sz="3500" b="1" dirty="0">
                <a:latin typeface="Comic Sans MS" pitchFamily="66" charset="0"/>
              </a:rPr>
              <a:t>Data Handling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Range, mode, </a:t>
            </a:r>
            <a:r>
              <a:rPr lang="en-GB" sz="3500" dirty="0" smtClean="0">
                <a:latin typeface="Comic Sans MS" pitchFamily="66" charset="0"/>
              </a:rPr>
              <a:t>median, mean</a:t>
            </a: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Intervals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Spreadsheets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Databases</a:t>
            </a:r>
          </a:p>
          <a:p>
            <a:pPr lvl="0"/>
            <a:r>
              <a:rPr lang="en-GB" sz="3500" dirty="0">
                <a:latin typeface="Comic Sans MS" pitchFamily="66" charset="0"/>
              </a:rPr>
              <a:t>Probability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485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Literacy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dirty="0">
                <a:latin typeface="Comic Sans MS" pitchFamily="66" charset="0"/>
              </a:rPr>
              <a:t>Grammar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Nouns, verbs, adjectives, adverbs, pronouns, prepositions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Prefixes, suffixes, word endings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Compound words, contractions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Direct and indirect speech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Punctuation – capital letters, full stops, commas, question marks, exclamation marks, apostrophes, dash, hyphen, colon, semi-colon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Conjunctions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Similes and metaphors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Homophones, homonyms, idioms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Apostrophes – contractions and possession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Tenses- past, present and future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31778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21744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4000" b="1" dirty="0">
                <a:latin typeface="Comic Sans MS" pitchFamily="66" charset="0"/>
              </a:rPr>
              <a:t>Text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Reading for comprehension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Analyse </a:t>
            </a:r>
            <a:r>
              <a:rPr lang="en-GB" sz="4000" dirty="0" smtClean="0">
                <a:latin typeface="Comic Sans MS" pitchFamily="66" charset="0"/>
              </a:rPr>
              <a:t>/ Compare </a:t>
            </a:r>
            <a:r>
              <a:rPr lang="en-GB" sz="4000" dirty="0">
                <a:latin typeface="Comic Sans MS" pitchFamily="66" charset="0"/>
              </a:rPr>
              <a:t>texts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Investigate characters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Develop active attitude towards reading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Prediction, sequencing, anticipating events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Evaluate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Similarities and differences</a:t>
            </a:r>
          </a:p>
          <a:p>
            <a:pPr marL="0" indent="0">
              <a:buNone/>
            </a:pPr>
            <a:r>
              <a:rPr lang="en-GB" sz="4000" dirty="0">
                <a:latin typeface="Comic Sans MS" pitchFamily="66" charset="0"/>
              </a:rPr>
              <a:t> </a:t>
            </a:r>
          </a:p>
          <a:p>
            <a:pPr marL="0" indent="0">
              <a:buNone/>
            </a:pPr>
            <a:r>
              <a:rPr lang="en-GB" sz="4000" b="1" dirty="0">
                <a:latin typeface="Comic Sans MS" pitchFamily="66" charset="0"/>
              </a:rPr>
              <a:t>Writing </a:t>
            </a:r>
            <a:endParaRPr lang="en-GB" sz="4000" dirty="0">
              <a:latin typeface="Comic Sans MS" pitchFamily="66" charset="0"/>
            </a:endParaRPr>
          </a:p>
          <a:p>
            <a:pPr lvl="0"/>
            <a:r>
              <a:rPr lang="en-GB" sz="4000" dirty="0">
                <a:latin typeface="Comic Sans MS" pitchFamily="66" charset="0"/>
              </a:rPr>
              <a:t>Poetry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Fiction and non-fiction exposure to texts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Newspaper reports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Recount, report, instructional, discussion, explanation and persuasive writing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Diaries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Letters</a:t>
            </a:r>
          </a:p>
          <a:p>
            <a:pPr marL="0" indent="0">
              <a:buNone/>
            </a:pPr>
            <a:r>
              <a:rPr lang="en-GB" sz="4000" dirty="0">
                <a:latin typeface="Comic Sans MS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2675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i="1" dirty="0">
                <a:latin typeface="Comic Sans MS" pitchFamily="66" charset="0"/>
              </a:rPr>
              <a:t>World Around Us </a:t>
            </a:r>
            <a:r>
              <a:rPr lang="en-GB" sz="800" dirty="0">
                <a:latin typeface="Comic Sans MS" pitchFamily="66" charset="0"/>
              </a:rPr>
              <a:t/>
            </a:r>
            <a:br>
              <a:rPr lang="en-GB" sz="800" dirty="0">
                <a:latin typeface="Comic Sans MS" pitchFamily="66" charset="0"/>
              </a:rPr>
            </a:br>
            <a:r>
              <a:rPr lang="en-GB" sz="2200" dirty="0">
                <a:latin typeface="Comic Sans MS" pitchFamily="66" charset="0"/>
              </a:rPr>
              <a:t>(History, Geography, Science and Technology)</a:t>
            </a:r>
            <a:r>
              <a:rPr lang="en-GB" sz="2200" dirty="0"/>
              <a:t/>
            </a:r>
            <a:br>
              <a:rPr lang="en-GB" sz="2200" dirty="0"/>
            </a:br>
            <a:endParaRPr lang="en-GB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i="1" u="sng" dirty="0">
                <a:latin typeface="Comic Sans MS" pitchFamily="66" charset="0"/>
              </a:rPr>
              <a:t>Topics of S</a:t>
            </a:r>
            <a:r>
              <a:rPr lang="en-GB" b="1" i="1" u="sng" dirty="0" smtClean="0">
                <a:latin typeface="Comic Sans MS" pitchFamily="66" charset="0"/>
              </a:rPr>
              <a:t>tudy:</a:t>
            </a:r>
            <a:endParaRPr lang="en-GB" dirty="0">
              <a:latin typeface="Comic Sans MS" pitchFamily="66" charset="0"/>
            </a:endParaRPr>
          </a:p>
          <a:p>
            <a:pPr lvl="0"/>
            <a:r>
              <a:rPr lang="en-GB" dirty="0" smtClean="0">
                <a:latin typeface="Comic Sans MS" pitchFamily="66" charset="0"/>
              </a:rPr>
              <a:t>Titanic</a:t>
            </a:r>
            <a:endParaRPr lang="en-GB" dirty="0">
              <a:latin typeface="Comic Sans MS" pitchFamily="66" charset="0"/>
            </a:endParaRPr>
          </a:p>
          <a:p>
            <a:pPr lvl="0"/>
            <a:r>
              <a:rPr lang="en-GB" dirty="0" smtClean="0">
                <a:latin typeface="Comic Sans MS" pitchFamily="66" charset="0"/>
              </a:rPr>
              <a:t>Ireland</a:t>
            </a:r>
            <a:endParaRPr lang="en-GB" dirty="0">
              <a:latin typeface="Comic Sans MS" pitchFamily="66" charset="0"/>
            </a:endParaRPr>
          </a:p>
          <a:p>
            <a:pPr lvl="0"/>
            <a:r>
              <a:rPr lang="en-GB" dirty="0">
                <a:latin typeface="Comic Sans MS" pitchFamily="66" charset="0"/>
              </a:rPr>
              <a:t>The Solar System</a:t>
            </a:r>
          </a:p>
          <a:p>
            <a:pPr lvl="0"/>
            <a:r>
              <a:rPr lang="en-GB" dirty="0">
                <a:latin typeface="Comic Sans MS" pitchFamily="66" charset="0"/>
              </a:rPr>
              <a:t>World War 2</a:t>
            </a:r>
          </a:p>
          <a:p>
            <a:pPr marL="0" indent="0">
              <a:buNone/>
            </a:pPr>
            <a:endParaRPr lang="en-GB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itchFamily="66" charset="0"/>
              </a:rPr>
              <a:t>Through </a:t>
            </a:r>
            <a:r>
              <a:rPr lang="en-GB" dirty="0">
                <a:latin typeface="Comic Sans MS" pitchFamily="66" charset="0"/>
              </a:rPr>
              <a:t>the contributory elements of History, Geography and Science and Technology, pupils should develop knowledge, understanding and skills in: </a:t>
            </a:r>
          </a:p>
          <a:p>
            <a:endParaRPr lang="en-GB" b="1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Comic Sans MS" pitchFamily="66" charset="0"/>
              </a:rPr>
              <a:t>Interdependence </a:t>
            </a:r>
            <a:endParaRPr lang="en-GB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</a:rPr>
              <a:t>Pupils should be enabled to explore: </a:t>
            </a:r>
          </a:p>
          <a:p>
            <a:r>
              <a:rPr lang="en-GB" dirty="0" smtClean="0">
                <a:latin typeface="Comic Sans MS" pitchFamily="66" charset="0"/>
              </a:rPr>
              <a:t>How </a:t>
            </a:r>
            <a:r>
              <a:rPr lang="en-GB" dirty="0">
                <a:latin typeface="Comic Sans MS" pitchFamily="66" charset="0"/>
              </a:rPr>
              <a:t>they and others interact in the world; </a:t>
            </a:r>
          </a:p>
          <a:p>
            <a:r>
              <a:rPr lang="en-GB" dirty="0" smtClean="0">
                <a:latin typeface="Comic Sans MS" pitchFamily="66" charset="0"/>
              </a:rPr>
              <a:t>How </a:t>
            </a:r>
            <a:r>
              <a:rPr lang="en-GB" dirty="0">
                <a:latin typeface="Comic Sans MS" pitchFamily="66" charset="0"/>
              </a:rPr>
              <a:t>living things rely on each other within the natural world; </a:t>
            </a:r>
          </a:p>
          <a:p>
            <a:r>
              <a:rPr lang="en-GB" dirty="0" smtClean="0">
                <a:latin typeface="Comic Sans MS" pitchFamily="66" charset="0"/>
              </a:rPr>
              <a:t>Interdependence </a:t>
            </a:r>
            <a:r>
              <a:rPr lang="en-GB" dirty="0">
                <a:latin typeface="Comic Sans MS" pitchFamily="66" charset="0"/>
              </a:rPr>
              <a:t>of people and the environment and how this has been accelerated over time by advances in transport and communications; </a:t>
            </a:r>
          </a:p>
          <a:p>
            <a:r>
              <a:rPr lang="en-GB" dirty="0" smtClean="0">
                <a:latin typeface="Comic Sans MS" pitchFamily="66" charset="0"/>
              </a:rPr>
              <a:t>The </a:t>
            </a:r>
            <a:r>
              <a:rPr lang="en-GB" dirty="0">
                <a:latin typeface="Comic Sans MS" pitchFamily="66" charset="0"/>
              </a:rPr>
              <a:t>effect of people on the natural and built environment over time.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52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5600" b="1" dirty="0">
                <a:latin typeface="Comic Sans MS" pitchFamily="66" charset="0"/>
              </a:rPr>
              <a:t>Place </a:t>
            </a:r>
            <a:endParaRPr lang="en-GB" sz="5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dirty="0">
                <a:latin typeface="Comic Sans MS" pitchFamily="66" charset="0"/>
              </a:rPr>
              <a:t>Pupils will explore: </a:t>
            </a:r>
          </a:p>
          <a:p>
            <a:r>
              <a:rPr lang="en-GB" sz="5600" dirty="0" smtClean="0">
                <a:latin typeface="Comic Sans MS" pitchFamily="66" charset="0"/>
              </a:rPr>
              <a:t>How </a:t>
            </a:r>
            <a:r>
              <a:rPr lang="en-GB" sz="5600" dirty="0">
                <a:latin typeface="Comic Sans MS" pitchFamily="66" charset="0"/>
              </a:rPr>
              <a:t>place influences the nature of life; </a:t>
            </a:r>
          </a:p>
          <a:p>
            <a:r>
              <a:rPr lang="en-GB" sz="5600" dirty="0" smtClean="0">
                <a:latin typeface="Comic Sans MS" pitchFamily="66" charset="0"/>
              </a:rPr>
              <a:t> </a:t>
            </a:r>
            <a:r>
              <a:rPr lang="en-GB" sz="5600" dirty="0">
                <a:latin typeface="Comic Sans MS" pitchFamily="66" charset="0"/>
              </a:rPr>
              <a:t>Ways in which people, plants and animals depend on the features and materials in places and how they adapt to their environment; </a:t>
            </a:r>
            <a:endParaRPr lang="en-GB" sz="5600" dirty="0" smtClean="0">
              <a:latin typeface="Comic Sans MS" pitchFamily="66" charset="0"/>
            </a:endParaRPr>
          </a:p>
          <a:p>
            <a:r>
              <a:rPr lang="en-GB" sz="5600" dirty="0" smtClean="0">
                <a:latin typeface="Comic Sans MS" pitchFamily="66" charset="0"/>
              </a:rPr>
              <a:t>Features </a:t>
            </a:r>
            <a:r>
              <a:rPr lang="en-GB" sz="5600" dirty="0">
                <a:latin typeface="Comic Sans MS" pitchFamily="66" charset="0"/>
              </a:rPr>
              <a:t>of, and variations in places, including physical, human, climatic, vegetation and animal life; </a:t>
            </a:r>
          </a:p>
          <a:p>
            <a:r>
              <a:rPr lang="en-GB" sz="5600" dirty="0" smtClean="0">
                <a:latin typeface="Comic Sans MS" pitchFamily="66" charset="0"/>
              </a:rPr>
              <a:t>Our </a:t>
            </a:r>
            <a:r>
              <a:rPr lang="en-GB" sz="5600" dirty="0">
                <a:latin typeface="Comic Sans MS" pitchFamily="66" charset="0"/>
              </a:rPr>
              <a:t>place in the universe; </a:t>
            </a:r>
          </a:p>
          <a:p>
            <a:r>
              <a:rPr lang="en-GB" sz="5600" dirty="0" smtClean="0">
                <a:latin typeface="Comic Sans MS" pitchFamily="66" charset="0"/>
              </a:rPr>
              <a:t>Change </a:t>
            </a:r>
            <a:r>
              <a:rPr lang="en-GB" sz="5600" dirty="0">
                <a:latin typeface="Comic Sans MS" pitchFamily="66" charset="0"/>
              </a:rPr>
              <a:t>over time in places; </a:t>
            </a:r>
          </a:p>
          <a:p>
            <a:r>
              <a:rPr lang="en-GB" sz="5600" dirty="0" smtClean="0">
                <a:latin typeface="Comic Sans MS" pitchFamily="66" charset="0"/>
              </a:rPr>
              <a:t>Positive </a:t>
            </a:r>
            <a:r>
              <a:rPr lang="en-GB" sz="5600" dirty="0">
                <a:latin typeface="Comic Sans MS" pitchFamily="66" charset="0"/>
              </a:rPr>
              <a:t>and negative effects of natural and human events upon place over time. </a:t>
            </a:r>
          </a:p>
          <a:p>
            <a:pPr marL="0" indent="0">
              <a:buNone/>
            </a:pPr>
            <a:r>
              <a:rPr lang="en-GB" sz="5600" b="1" dirty="0">
                <a:latin typeface="Comic Sans MS" pitchFamily="66" charset="0"/>
              </a:rPr>
              <a:t> </a:t>
            </a:r>
            <a:endParaRPr lang="en-GB" sz="5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b="1" dirty="0">
                <a:latin typeface="Comic Sans MS" pitchFamily="66" charset="0"/>
              </a:rPr>
              <a:t>Movement and Energy </a:t>
            </a:r>
            <a:endParaRPr lang="en-GB" sz="5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dirty="0">
                <a:latin typeface="Comic Sans MS" pitchFamily="66" charset="0"/>
              </a:rPr>
              <a:t>Pupils will explore: </a:t>
            </a:r>
          </a:p>
          <a:p>
            <a:r>
              <a:rPr lang="en-GB" sz="5600" dirty="0">
                <a:latin typeface="Comic Sans MS" pitchFamily="66" charset="0"/>
              </a:rPr>
              <a:t>T</a:t>
            </a:r>
            <a:r>
              <a:rPr lang="en-GB" sz="5600" dirty="0" smtClean="0">
                <a:latin typeface="Comic Sans MS" pitchFamily="66" charset="0"/>
              </a:rPr>
              <a:t>he </a:t>
            </a:r>
            <a:r>
              <a:rPr lang="en-GB" sz="5600" dirty="0">
                <a:latin typeface="Comic Sans MS" pitchFamily="66" charset="0"/>
              </a:rPr>
              <a:t>causes and effect of energy, forces and movement; </a:t>
            </a:r>
          </a:p>
          <a:p>
            <a:r>
              <a:rPr lang="en-GB" sz="5600" dirty="0" smtClean="0">
                <a:latin typeface="Comic Sans MS" pitchFamily="66" charset="0"/>
              </a:rPr>
              <a:t>Causes </a:t>
            </a:r>
            <a:r>
              <a:rPr lang="en-GB" sz="5600" dirty="0">
                <a:latin typeface="Comic Sans MS" pitchFamily="66" charset="0"/>
              </a:rPr>
              <a:t>that effect the movement of people and animals; </a:t>
            </a:r>
          </a:p>
          <a:p>
            <a:r>
              <a:rPr lang="en-GB" sz="5600" dirty="0" smtClean="0">
                <a:latin typeface="Comic Sans MS" pitchFamily="66" charset="0"/>
              </a:rPr>
              <a:t>How </a:t>
            </a:r>
            <a:r>
              <a:rPr lang="en-GB" sz="5600" dirty="0">
                <a:latin typeface="Comic Sans MS" pitchFamily="66" charset="0"/>
              </a:rPr>
              <a:t>movement can be accelerated by human and natural events such as wars, earthquakes, famine or floods; </a:t>
            </a:r>
          </a:p>
          <a:p>
            <a:r>
              <a:rPr lang="en-GB" sz="5600" dirty="0" smtClean="0">
                <a:latin typeface="Comic Sans MS" pitchFamily="66" charset="0"/>
              </a:rPr>
              <a:t>Positive </a:t>
            </a:r>
            <a:r>
              <a:rPr lang="en-GB" sz="5600" dirty="0">
                <a:latin typeface="Comic Sans MS" pitchFamily="66" charset="0"/>
              </a:rPr>
              <a:t>and negative consequences of movement and its impact on people, places and interdependence. </a:t>
            </a:r>
          </a:p>
          <a:p>
            <a:pPr marL="0" indent="0">
              <a:buNone/>
            </a:pPr>
            <a:endParaRPr lang="en-GB" sz="5600" b="1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b="1" dirty="0" smtClean="0">
                <a:latin typeface="Comic Sans MS" pitchFamily="66" charset="0"/>
              </a:rPr>
              <a:t>Change </a:t>
            </a:r>
            <a:r>
              <a:rPr lang="en-GB" sz="5600" b="1" dirty="0">
                <a:latin typeface="Comic Sans MS" pitchFamily="66" charset="0"/>
              </a:rPr>
              <a:t>over Time </a:t>
            </a:r>
            <a:endParaRPr lang="en-GB" sz="5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dirty="0">
                <a:latin typeface="Comic Sans MS" pitchFamily="66" charset="0"/>
              </a:rPr>
              <a:t>Pupils will explore: </a:t>
            </a:r>
          </a:p>
          <a:p>
            <a:r>
              <a:rPr lang="en-GB" sz="5600" dirty="0" smtClean="0">
                <a:latin typeface="Comic Sans MS" pitchFamily="66" charset="0"/>
              </a:rPr>
              <a:t>How </a:t>
            </a:r>
            <a:r>
              <a:rPr lang="en-GB" sz="5600" dirty="0">
                <a:latin typeface="Comic Sans MS" pitchFamily="66" charset="0"/>
              </a:rPr>
              <a:t>change is a feature of the human and natural world and may have consequences for our lives and the world around us; </a:t>
            </a:r>
          </a:p>
          <a:p>
            <a:r>
              <a:rPr lang="en-GB" sz="5600" dirty="0" smtClean="0">
                <a:latin typeface="Comic Sans MS" pitchFamily="66" charset="0"/>
              </a:rPr>
              <a:t>Ways </a:t>
            </a:r>
            <a:r>
              <a:rPr lang="en-GB" sz="5600" dirty="0">
                <a:latin typeface="Comic Sans MS" pitchFamily="66" charset="0"/>
              </a:rPr>
              <a:t>in which change occurs over both short and long periods of time in the physical and natural world; </a:t>
            </a:r>
          </a:p>
          <a:p>
            <a:r>
              <a:rPr lang="en-GB" sz="5600" dirty="0" smtClean="0">
                <a:latin typeface="Comic Sans MS" pitchFamily="66" charset="0"/>
              </a:rPr>
              <a:t>The </a:t>
            </a:r>
            <a:r>
              <a:rPr lang="en-GB" sz="5600" dirty="0">
                <a:latin typeface="Comic Sans MS" pitchFamily="66" charset="0"/>
              </a:rPr>
              <a:t>effects of positive and negative changes globally and how we contribute to some of these changes.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120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PE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Tuesdays and Thursdays (Gaelic Football and Swimming).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Pupils encouraged to wear their PE uniform into school.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Please encourage your child to attend all lessons.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56893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Homework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40min – 1hr Per Night</a:t>
            </a:r>
          </a:p>
          <a:p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To include regular practice of spelling and tables and usually a written Literacy or Numeracy activity.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Please sign written activity.</a:t>
            </a:r>
          </a:p>
          <a:p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Activities also from Literacy Bug Club and Education City.</a:t>
            </a: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Wednesday night ICT emphasis.</a:t>
            </a:r>
          </a:p>
          <a:p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Check homework diary regularly.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3221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Presentation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Emphasis on neat and tidy presentation.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Some pupils may </a:t>
            </a:r>
            <a:r>
              <a:rPr lang="en-US" dirty="0">
                <a:latin typeface="Comic Sans MS"/>
                <a:cs typeface="Comic Sans MS"/>
              </a:rPr>
              <a:t>be allowed to use </a:t>
            </a:r>
            <a:r>
              <a:rPr lang="en-US" dirty="0" smtClean="0">
                <a:latin typeface="Comic Sans MS"/>
                <a:cs typeface="Comic Sans MS"/>
              </a:rPr>
              <a:t>pen </a:t>
            </a:r>
            <a:r>
              <a:rPr lang="en-US" dirty="0">
                <a:latin typeface="Comic Sans MS"/>
                <a:cs typeface="Comic Sans MS"/>
              </a:rPr>
              <a:t>to complete </a:t>
            </a:r>
            <a:r>
              <a:rPr lang="en-US" dirty="0" smtClean="0">
                <a:latin typeface="Comic Sans MS"/>
                <a:cs typeface="Comic Sans MS"/>
              </a:rPr>
              <a:t>activities in 2</a:t>
            </a:r>
            <a:r>
              <a:rPr lang="en-US" baseline="30000" dirty="0" smtClean="0">
                <a:latin typeface="Comic Sans MS"/>
                <a:cs typeface="Comic Sans MS"/>
              </a:rPr>
              <a:t>nd</a:t>
            </a:r>
            <a:r>
              <a:rPr lang="en-US" dirty="0" smtClean="0">
                <a:latin typeface="Comic Sans MS"/>
                <a:cs typeface="Comic Sans MS"/>
              </a:rPr>
              <a:t> Term.</a:t>
            </a:r>
            <a:endParaRPr lang="en-US" dirty="0">
              <a:latin typeface="Comic Sans MS"/>
              <a:cs typeface="Comic Sans MS"/>
            </a:endParaRPr>
          </a:p>
          <a:p>
            <a:endParaRPr lang="en-US" dirty="0" smtClean="0">
              <a:latin typeface="Comic Sans MS"/>
              <a:cs typeface="Comic Sans MS"/>
            </a:endParaRPr>
          </a:p>
          <a:p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13455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Ability Grouping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Children will be placed in ability groups.</a:t>
            </a:r>
          </a:p>
          <a:p>
            <a:pPr marL="0" indent="0">
              <a:buNone/>
            </a:pPr>
            <a:r>
              <a:rPr lang="en-US" dirty="0" smtClean="0">
                <a:latin typeface="Comic Sans MS"/>
                <a:cs typeface="Comic Sans MS"/>
              </a:rPr>
              <a:t> </a:t>
            </a:r>
          </a:p>
          <a:p>
            <a:r>
              <a:rPr lang="en-US" dirty="0" smtClean="0">
                <a:latin typeface="Comic Sans MS"/>
                <a:cs typeface="Comic Sans MS"/>
              </a:rPr>
              <a:t>Work will be differentiated and tailored to their ability.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Naturally, ability groupings will change throughout the year.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Children will be grouped using assessment data, teacher judgment and their ability to complete tasks independently.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67509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Transfer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Pupils in P6 will be prepared for Transfer from February onwards.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Parent/ Teacher meeting in November- discuss the ability and suitability of pupils for the Transfer.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Additional homework to be expected.</a:t>
            </a:r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0102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Principal Release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Usually </a:t>
            </a:r>
            <a:r>
              <a:rPr lang="en-US" dirty="0" smtClean="0">
                <a:latin typeface="Comic Sans MS"/>
                <a:cs typeface="Comic Sans MS"/>
              </a:rPr>
              <a:t>two</a:t>
            </a:r>
            <a:r>
              <a:rPr lang="en-US" dirty="0" smtClean="0">
                <a:latin typeface="Comic Sans MS"/>
                <a:cs typeface="Comic Sans MS"/>
              </a:rPr>
              <a:t> </a:t>
            </a:r>
            <a:r>
              <a:rPr lang="en-US" dirty="0" smtClean="0">
                <a:latin typeface="Comic Sans MS"/>
                <a:cs typeface="Comic Sans MS"/>
              </a:rPr>
              <a:t>day per </a:t>
            </a:r>
            <a:r>
              <a:rPr lang="en-US" dirty="0" smtClean="0">
                <a:latin typeface="Comic Sans MS"/>
                <a:cs typeface="Comic Sans MS"/>
              </a:rPr>
              <a:t>week (Wednesday &amp; Thursday)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err="1" smtClean="0">
                <a:latin typeface="Comic Sans MS"/>
                <a:cs typeface="Comic Sans MS"/>
              </a:rPr>
              <a:t>Mr</a:t>
            </a:r>
            <a:r>
              <a:rPr lang="en-US" dirty="0" smtClean="0">
                <a:latin typeface="Comic Sans MS"/>
                <a:cs typeface="Comic Sans MS"/>
              </a:rPr>
              <a:t> Brennan </a:t>
            </a:r>
            <a:r>
              <a:rPr lang="en-US" dirty="0" smtClean="0">
                <a:latin typeface="Comic Sans MS"/>
                <a:cs typeface="Comic Sans MS"/>
              </a:rPr>
              <a:t>Principal Release Teacher</a:t>
            </a:r>
            <a:r>
              <a:rPr lang="en-US" dirty="0" smtClean="0">
                <a:latin typeface="Comic Sans MS"/>
                <a:cs typeface="Comic Sans MS"/>
              </a:rPr>
              <a:t>.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Collegial approach to planning and monitoring of the Curriculum.</a:t>
            </a:r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62256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Healthy Breaks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Comic Sans MS"/>
                <a:cs typeface="Comic Sans MS"/>
              </a:rPr>
              <a:t>Ensure your child has a healthy snack and a bottle of water with them daily.</a:t>
            </a:r>
          </a:p>
          <a:p>
            <a:endParaRPr lang="en-US" sz="2800" dirty="0">
              <a:latin typeface="Comic Sans MS"/>
              <a:cs typeface="Comic Sans MS"/>
            </a:endParaRPr>
          </a:p>
          <a:p>
            <a:r>
              <a:rPr lang="en-US" sz="2800" dirty="0" smtClean="0">
                <a:latin typeface="Comic Sans MS"/>
                <a:cs typeface="Comic Sans MS"/>
              </a:rPr>
              <a:t>There will be visits from the Diary </a:t>
            </a:r>
            <a:r>
              <a:rPr lang="en-US" sz="2800" dirty="0">
                <a:latin typeface="Comic Sans MS"/>
                <a:cs typeface="Comic Sans MS"/>
              </a:rPr>
              <a:t>C</a:t>
            </a:r>
            <a:r>
              <a:rPr lang="en-US" sz="2800" dirty="0" smtClean="0">
                <a:latin typeface="Comic Sans MS"/>
                <a:cs typeface="Comic Sans MS"/>
              </a:rPr>
              <a:t>ouncil and sporting agencies throughout the year outlining the benefits of a balanced diet.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74336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Positive Behavior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endParaRPr lang="en-GB" sz="2800" dirty="0">
              <a:latin typeface="Comic Sans MS"/>
              <a:cs typeface="Comic Sans MS"/>
            </a:endParaRPr>
          </a:p>
          <a:p>
            <a:pPr lvl="0"/>
            <a:r>
              <a:rPr lang="en-GB" sz="2800" dirty="0">
                <a:latin typeface="Comic Sans MS"/>
                <a:cs typeface="Comic Sans MS"/>
              </a:rPr>
              <a:t>Classroom rules and guidelines are in place. Remind your child the importance of positive behaviour at all times.</a:t>
            </a:r>
          </a:p>
          <a:p>
            <a:endParaRPr lang="en-US" sz="2800" dirty="0" smtClean="0">
              <a:latin typeface="Comic Sans MS"/>
              <a:cs typeface="Comic Sans MS"/>
            </a:endParaRPr>
          </a:p>
          <a:p>
            <a:r>
              <a:rPr lang="en-US" sz="2800" dirty="0" smtClean="0">
                <a:latin typeface="Comic Sans MS"/>
                <a:cs typeface="Comic Sans MS"/>
              </a:rPr>
              <a:t>Sanctions may include – verbal reprimand, loss of playtime, loss of Gold Stars, extra homework and contact with parent.</a:t>
            </a:r>
          </a:p>
        </p:txBody>
      </p:sp>
    </p:spTree>
    <p:extLst>
      <p:ext uri="{BB962C8B-B14F-4D97-AF65-F5344CB8AC3E}">
        <p14:creationId xmlns:p14="http://schemas.microsoft.com/office/powerpoint/2010/main" val="74070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Rewards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Positive comments/ Praise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Table of the Week – Homework Pass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Pupil of the Week - certificate + sticker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Pupil of the Month- certificate + cinema pass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i="1" dirty="0" smtClean="0">
                <a:latin typeface="Comic Sans MS"/>
                <a:cs typeface="Comic Sans MS"/>
              </a:rPr>
              <a:t>Designed to engage pupils in their learning and promote endeavor.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63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 Absences/Punctuality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>
                <a:latin typeface="Comic Sans MS"/>
                <a:cs typeface="Comic Sans MS"/>
              </a:rPr>
              <a:t>Short Term Absence- Send in a note which gives a brief explanation.</a:t>
            </a:r>
          </a:p>
          <a:p>
            <a:pPr marL="0" indent="0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r>
              <a:rPr lang="en-US" sz="2800" dirty="0" smtClean="0">
                <a:latin typeface="Comic Sans MS"/>
                <a:cs typeface="Comic Sans MS"/>
              </a:rPr>
              <a:t>Long Term Absence- ensure the school is aware. If appropriate work will be sent home.</a:t>
            </a:r>
          </a:p>
          <a:p>
            <a:endParaRPr lang="en-US" sz="2800" dirty="0" smtClean="0">
              <a:latin typeface="Comic Sans MS"/>
              <a:cs typeface="Comic Sans MS"/>
            </a:endParaRPr>
          </a:p>
          <a:p>
            <a:r>
              <a:rPr lang="en-US" sz="2800" dirty="0" smtClean="0">
                <a:latin typeface="Comic Sans MS"/>
                <a:cs typeface="Comic Sans MS"/>
              </a:rPr>
              <a:t>Repeated Absences/ Punctuality flagged up by EWO.</a:t>
            </a:r>
          </a:p>
          <a:p>
            <a:pPr marL="0" indent="0">
              <a:buNone/>
            </a:pPr>
            <a:endParaRPr lang="en-US" sz="2800" dirty="0" smtClean="0">
              <a:latin typeface="Comic Sans MS"/>
              <a:cs typeface="Comic Sans MS"/>
            </a:endParaRPr>
          </a:p>
          <a:p>
            <a:r>
              <a:rPr lang="en-GB" sz="2800" dirty="0" smtClean="0">
                <a:latin typeface="Comic Sans MS"/>
                <a:cs typeface="Comic Sans MS"/>
              </a:rPr>
              <a:t>Punctuality </a:t>
            </a:r>
            <a:r>
              <a:rPr lang="en-GB" sz="2800" dirty="0">
                <a:latin typeface="Comic Sans MS"/>
                <a:cs typeface="Comic Sans MS"/>
              </a:rPr>
              <a:t>very important as lessons begin at </a:t>
            </a:r>
            <a:r>
              <a:rPr lang="en-GB" sz="2800" dirty="0" smtClean="0">
                <a:latin typeface="Comic Sans MS"/>
                <a:cs typeface="Comic Sans MS"/>
              </a:rPr>
              <a:t>9.10am.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8514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Independence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An emphasis on pupil independence and organisation.</a:t>
            </a: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Please strive to ensure your child is  as independent as possible.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5113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2484"/>
            <a:ext cx="8229600" cy="106613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Miscellaneous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832648"/>
          </a:xfrm>
        </p:spPr>
        <p:txBody>
          <a:bodyPr>
            <a:normAutofit fontScale="40000" lnSpcReduction="20000"/>
          </a:bodyPr>
          <a:lstStyle/>
          <a:p>
            <a:pPr lvl="0"/>
            <a:r>
              <a:rPr lang="en-GB" sz="3500" dirty="0" smtClean="0">
                <a:latin typeface="Comic Sans MS" pitchFamily="66" charset="0"/>
              </a:rPr>
              <a:t>Homework should </a:t>
            </a:r>
            <a:r>
              <a:rPr lang="en-GB" sz="3500" dirty="0">
                <a:latin typeface="Comic Sans MS" pitchFamily="66" charset="0"/>
              </a:rPr>
              <a:t>be checked and </a:t>
            </a:r>
            <a:r>
              <a:rPr lang="en-GB" sz="3500" dirty="0" smtClean="0">
                <a:latin typeface="Comic Sans MS" pitchFamily="66" charset="0"/>
              </a:rPr>
              <a:t>signed. Children should spend approx. 40min-1hr per evening on homework activities.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 smtClean="0">
                <a:latin typeface="Comic Sans MS" pitchFamily="66" charset="0"/>
              </a:rPr>
              <a:t>Check Homework </a:t>
            </a:r>
            <a:r>
              <a:rPr lang="en-GB" sz="3500" dirty="0">
                <a:latin typeface="Comic Sans MS" pitchFamily="66" charset="0"/>
              </a:rPr>
              <a:t>Diary </a:t>
            </a:r>
            <a:r>
              <a:rPr lang="en-GB" sz="3500" dirty="0" smtClean="0">
                <a:latin typeface="Comic Sans MS" pitchFamily="66" charset="0"/>
              </a:rPr>
              <a:t>regularly.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 smtClean="0">
                <a:latin typeface="Comic Sans MS" pitchFamily="66" charset="0"/>
              </a:rPr>
              <a:t>Times Tables </a:t>
            </a:r>
            <a:r>
              <a:rPr lang="en-GB" sz="3500" dirty="0">
                <a:latin typeface="Comic Sans MS" pitchFamily="66" charset="0"/>
              </a:rPr>
              <a:t>should be </a:t>
            </a:r>
            <a:r>
              <a:rPr lang="en-GB" sz="3500" dirty="0" smtClean="0">
                <a:latin typeface="Comic Sans MS" pitchFamily="66" charset="0"/>
              </a:rPr>
              <a:t>continually practiced. They are very important and link </a:t>
            </a:r>
            <a:r>
              <a:rPr lang="en-GB" sz="3500" dirty="0">
                <a:latin typeface="Comic Sans MS" pitchFamily="66" charset="0"/>
              </a:rPr>
              <a:t>to all aspects of numeracy</a:t>
            </a:r>
            <a:r>
              <a:rPr lang="en-GB" sz="3500" dirty="0" smtClean="0">
                <a:latin typeface="Comic Sans MS" pitchFamily="66" charset="0"/>
              </a:rPr>
              <a:t>.</a:t>
            </a:r>
            <a:r>
              <a:rPr lang="en-GB" sz="3500" dirty="0">
                <a:latin typeface="Comic Sans MS" pitchFamily="66" charset="0"/>
              </a:rPr>
              <a:t> </a:t>
            </a:r>
            <a:endParaRPr lang="en-GB" sz="3500" dirty="0" smtClean="0">
              <a:latin typeface="Comic Sans MS" pitchFamily="66" charset="0"/>
            </a:endParaRP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 smtClean="0">
                <a:latin typeface="Comic Sans MS" pitchFamily="66" charset="0"/>
              </a:rPr>
              <a:t>PE </a:t>
            </a:r>
            <a:r>
              <a:rPr lang="en-GB" sz="3500" dirty="0">
                <a:latin typeface="Comic Sans MS" pitchFamily="66" charset="0"/>
              </a:rPr>
              <a:t>Uniform</a:t>
            </a:r>
            <a:r>
              <a:rPr lang="en-GB" sz="3500" dirty="0" smtClean="0">
                <a:latin typeface="Comic Sans MS" pitchFamily="66" charset="0"/>
              </a:rPr>
              <a:t>/ Full </a:t>
            </a:r>
            <a:r>
              <a:rPr lang="en-GB" sz="3500" dirty="0">
                <a:latin typeface="Comic Sans MS" pitchFamily="66" charset="0"/>
              </a:rPr>
              <a:t>School Uniform on specific days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Punctuality very important as lessons begin at 9.10am</a:t>
            </a:r>
            <a:r>
              <a:rPr lang="en-GB" sz="3500" dirty="0" smtClean="0">
                <a:latin typeface="Comic Sans MS" pitchFamily="66" charset="0"/>
              </a:rPr>
              <a:t>.</a:t>
            </a:r>
            <a:r>
              <a:rPr lang="en-GB" sz="3500" dirty="0">
                <a:latin typeface="Comic Sans MS" pitchFamily="66" charset="0"/>
              </a:rPr>
              <a:t> </a:t>
            </a:r>
            <a:endParaRPr lang="en-GB" sz="3500" dirty="0" smtClean="0">
              <a:latin typeface="Comic Sans MS" pitchFamily="66" charset="0"/>
            </a:endParaRP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Absence Notes are </a:t>
            </a:r>
            <a:r>
              <a:rPr lang="en-GB" sz="3500" dirty="0" smtClean="0">
                <a:latin typeface="Comic Sans MS" pitchFamily="66" charset="0"/>
              </a:rPr>
              <a:t>required. Repeated </a:t>
            </a:r>
            <a:r>
              <a:rPr lang="en-GB" sz="3500" dirty="0">
                <a:latin typeface="Comic Sans MS" pitchFamily="66" charset="0"/>
              </a:rPr>
              <a:t>absences without notes will be flagged up to EWO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 smtClean="0">
                <a:latin typeface="Comic Sans MS" pitchFamily="66" charset="0"/>
              </a:rPr>
              <a:t>Classroom rules </a:t>
            </a:r>
            <a:r>
              <a:rPr lang="en-GB" sz="3500" dirty="0">
                <a:latin typeface="Comic Sans MS" pitchFamily="66" charset="0"/>
              </a:rPr>
              <a:t>and guidelines </a:t>
            </a:r>
            <a:r>
              <a:rPr lang="en-GB" sz="3500" dirty="0" smtClean="0">
                <a:latin typeface="Comic Sans MS" pitchFamily="66" charset="0"/>
              </a:rPr>
              <a:t>are in </a:t>
            </a:r>
            <a:r>
              <a:rPr lang="en-GB" sz="3500" dirty="0">
                <a:latin typeface="Comic Sans MS" pitchFamily="66" charset="0"/>
              </a:rPr>
              <a:t>place. Remind your child the importance of positive behaviour at all times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Ensure your child has healthy break daily and a bottle of water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Remind your child the importance of age appropriate personal hygiene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Reading to be practiced with an adult regularly along with Times Tables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r>
              <a:rPr lang="en-GB" sz="3500" dirty="0" smtClean="0">
                <a:latin typeface="Comic Sans MS" pitchFamily="66" charset="0"/>
              </a:rPr>
              <a:t>Help </a:t>
            </a:r>
            <a:r>
              <a:rPr lang="en-GB" sz="3500" dirty="0">
                <a:latin typeface="Comic Sans MS" pitchFamily="66" charset="0"/>
              </a:rPr>
              <a:t>your child to be as independent as possible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Any </a:t>
            </a:r>
            <a:r>
              <a:rPr lang="en-GB" sz="3500" dirty="0" smtClean="0">
                <a:latin typeface="Comic Sans MS" pitchFamily="66" charset="0"/>
              </a:rPr>
              <a:t>queries, contact Carmel to make an appointment.</a:t>
            </a:r>
            <a:endParaRPr lang="en-GB" sz="3500" dirty="0"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35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Communication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Write a note in homework diary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Open door policy for quick queries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Make an appointment with Carmel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Email:  saustin015@c2kni.net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18414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Website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Please view the website regularly to view important school updates and to gain an insight into your child’s educational experiences.</a:t>
            </a:r>
          </a:p>
          <a:p>
            <a:pPr marL="0" indent="0" algn="ctr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  <a:hlinkClick r:id="rId2"/>
              </a:rPr>
              <a:t>www.sacredheartdundrum.co.uk</a:t>
            </a:r>
            <a:r>
              <a:rPr lang="en-US" dirty="0" smtClean="0">
                <a:latin typeface="Comic Sans MS"/>
                <a:cs typeface="Comic Sans MS"/>
              </a:rPr>
              <a:t> 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3254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929</Words>
  <Application>Microsoft Office PowerPoint</Application>
  <PresentationFormat>On-screen Show (4:3)</PresentationFormat>
  <Paragraphs>264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Comic Sans MS</vt:lpstr>
      <vt:lpstr>Office Theme</vt:lpstr>
      <vt:lpstr>Primary 6 &amp; 7 Curriculum Outline</vt:lpstr>
      <vt:lpstr>Numeracy</vt:lpstr>
      <vt:lpstr>PowerPoint Presentation</vt:lpstr>
      <vt:lpstr>PowerPoint Presentation</vt:lpstr>
      <vt:lpstr>PowerPoint Presentation</vt:lpstr>
      <vt:lpstr>Literacy</vt:lpstr>
      <vt:lpstr>PowerPoint Presentation</vt:lpstr>
      <vt:lpstr>World Around Us  (History, Geography, Science and Technology) </vt:lpstr>
      <vt:lpstr>PowerPoint Presentation</vt:lpstr>
      <vt:lpstr>PE</vt:lpstr>
      <vt:lpstr>Homework</vt:lpstr>
      <vt:lpstr>Presentation</vt:lpstr>
      <vt:lpstr>Ability Grouping</vt:lpstr>
      <vt:lpstr>Transfer</vt:lpstr>
      <vt:lpstr>Principal Release</vt:lpstr>
      <vt:lpstr>Healthy Breaks</vt:lpstr>
      <vt:lpstr>Positive Behavior</vt:lpstr>
      <vt:lpstr>Rewards</vt:lpstr>
      <vt:lpstr> Absences/Punctuality</vt:lpstr>
      <vt:lpstr>Independence</vt:lpstr>
      <vt:lpstr>Miscellaneous</vt:lpstr>
      <vt:lpstr>Communication</vt:lpstr>
      <vt:lpstr>Website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5, 6 &amp; 7 Curriculum Outline</dc:title>
  <dc:creator>S Austin</dc:creator>
  <cp:lastModifiedBy>S Austin</cp:lastModifiedBy>
  <cp:revision>23</cp:revision>
  <dcterms:created xsi:type="dcterms:W3CDTF">2016-09-08T18:57:26Z</dcterms:created>
  <dcterms:modified xsi:type="dcterms:W3CDTF">2019-09-12T08:34:41Z</dcterms:modified>
</cp:coreProperties>
</file>