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58" r:id="rId3"/>
    <p:sldId id="259" r:id="rId4"/>
    <p:sldId id="260" r:id="rId5"/>
    <p:sldId id="261" r:id="rId6"/>
    <p:sldId id="269" r:id="rId7"/>
    <p:sldId id="262" r:id="rId8"/>
    <p:sldId id="271" r:id="rId9"/>
    <p:sldId id="263" r:id="rId10"/>
    <p:sldId id="270" r:id="rId11"/>
    <p:sldId id="265" r:id="rId12"/>
    <p:sldId id="267" r:id="rId13"/>
    <p:sldId id="264" r:id="rId14"/>
    <p:sldId id="272" r:id="rId15"/>
    <p:sldId id="273"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626" autoAdjust="0"/>
  </p:normalViewPr>
  <p:slideViewPr>
    <p:cSldViewPr>
      <p:cViewPr varScale="1">
        <p:scale>
          <a:sx n="49" d="100"/>
          <a:sy n="49" d="100"/>
        </p:scale>
        <p:origin x="1986" y="5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71289E-18B7-4545-8687-D926CA3BCABE}" type="datetimeFigureOut">
              <a:rPr lang="en-US" smtClean="0"/>
              <a:t>11/6/2018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127432-EF68-4A53-ADAA-C019ED1D12F1}" type="slidenum">
              <a:rPr lang="en-US" smtClean="0"/>
              <a:t>‹#›</a:t>
            </a:fld>
            <a:endParaRPr lang="en-US"/>
          </a:p>
        </p:txBody>
      </p:sp>
    </p:spTree>
    <p:extLst>
      <p:ext uri="{BB962C8B-B14F-4D97-AF65-F5344CB8AC3E}">
        <p14:creationId xmlns:p14="http://schemas.microsoft.com/office/powerpoint/2010/main" val="760847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Sounds linked to pictures</a:t>
            </a:r>
          </a:p>
          <a:p>
            <a:r>
              <a:rPr lang="en-US" dirty="0"/>
              <a:t>Rhyme how to write- simple &amp; easy for adult and child</a:t>
            </a:r>
          </a:p>
          <a:p>
            <a:r>
              <a:rPr lang="en-US" dirty="0"/>
              <a:t>Set 1 is taught by </a:t>
            </a:r>
            <a:r>
              <a:rPr lang="en-US" dirty="0" err="1"/>
              <a:t>december</a:t>
            </a:r>
            <a:r>
              <a:rPr lang="en-US" dirty="0"/>
              <a:t>,</a:t>
            </a:r>
            <a:r>
              <a:rPr lang="en-US" baseline="0" dirty="0"/>
              <a:t> alphabet plus </a:t>
            </a:r>
            <a:r>
              <a:rPr lang="en-US" baseline="0" dirty="0" err="1"/>
              <a:t>th</a:t>
            </a:r>
            <a:r>
              <a:rPr lang="en-US" baseline="0" dirty="0"/>
              <a:t>, </a:t>
            </a:r>
            <a:r>
              <a:rPr lang="en-US" baseline="0" dirty="0" err="1"/>
              <a:t>ch</a:t>
            </a:r>
            <a:r>
              <a:rPr lang="en-US" baseline="0" dirty="0"/>
              <a:t>, sh.</a:t>
            </a:r>
          </a:p>
          <a:p>
            <a:r>
              <a:rPr lang="en-US" baseline="0" dirty="0"/>
              <a:t>We don’t teach letter names until summer term/year 1. Capital letters.</a:t>
            </a:r>
          </a:p>
          <a:p>
            <a:r>
              <a:rPr lang="en-US" baseline="0" dirty="0"/>
              <a:t>In weekly emails the sounds are sent home-print off and use as resource at home so consistent. </a:t>
            </a:r>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3</a:t>
            </a:fld>
            <a:endParaRPr lang="en-US"/>
          </a:p>
        </p:txBody>
      </p:sp>
    </p:spTree>
    <p:extLst>
      <p:ext uri="{BB962C8B-B14F-4D97-AF65-F5344CB8AC3E}">
        <p14:creationId xmlns:p14="http://schemas.microsoft.com/office/powerpoint/2010/main" val="3386909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a:t>
            </a:r>
            <a:r>
              <a:rPr lang="en-US" dirty="0" err="1"/>
              <a:t>powerpoint</a:t>
            </a:r>
            <a:r>
              <a:rPr lang="en-US" dirty="0"/>
              <a:t> will be sent out</a:t>
            </a:r>
            <a:r>
              <a:rPr lang="en-US" baseline="0" dirty="0"/>
              <a:t> to help with pronunciation of sounds </a:t>
            </a:r>
          </a:p>
          <a:p>
            <a:endParaRPr lang="en-US" baseline="0" dirty="0"/>
          </a:p>
          <a:p>
            <a:r>
              <a:rPr lang="en-US" baseline="0" dirty="0"/>
              <a:t>Pascal to give model ‘s’ lesson</a:t>
            </a:r>
          </a:p>
          <a:p>
            <a:endParaRPr lang="en-US" baseline="0" dirty="0"/>
          </a:p>
          <a:p>
            <a:r>
              <a:rPr lang="en-US" baseline="0" dirty="0"/>
              <a:t>Each sound has a corresponding picture for reading and writing.</a:t>
            </a:r>
          </a:p>
          <a:p>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4</a:t>
            </a:fld>
            <a:endParaRPr lang="en-US"/>
          </a:p>
        </p:txBody>
      </p:sp>
    </p:spTree>
    <p:extLst>
      <p:ext uri="{BB962C8B-B14F-4D97-AF65-F5344CB8AC3E}">
        <p14:creationId xmlns:p14="http://schemas.microsoft.com/office/powerpoint/2010/main" val="873521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Throw the alphabet out the window</a:t>
            </a:r>
          </a:p>
          <a:p>
            <a:r>
              <a:rPr lang="en-US" dirty="0"/>
              <a:t>See phonics</a:t>
            </a:r>
            <a:r>
              <a:rPr lang="en-US" baseline="0" dirty="0"/>
              <a:t> apron</a:t>
            </a:r>
          </a:p>
          <a:p>
            <a:r>
              <a:rPr lang="en-US" baseline="0" dirty="0"/>
              <a:t>Sounds are sent home- worth making own sets. </a:t>
            </a:r>
            <a:endParaRPr lang="en-US" dirty="0"/>
          </a:p>
          <a:p>
            <a:r>
              <a:rPr lang="en-US" dirty="0"/>
              <a:t>We begin blending after the first 5 sounds have been taught- a range of words available.</a:t>
            </a:r>
            <a:r>
              <a:rPr lang="en-US" baseline="0" dirty="0"/>
              <a:t> </a:t>
            </a:r>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5</a:t>
            </a:fld>
            <a:endParaRPr lang="en-US"/>
          </a:p>
        </p:txBody>
      </p:sp>
    </p:spTree>
    <p:extLst>
      <p:ext uri="{BB962C8B-B14F-4D97-AF65-F5344CB8AC3E}">
        <p14:creationId xmlns:p14="http://schemas.microsoft.com/office/powerpoint/2010/main" val="1224573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Laura’s lesson example</a:t>
            </a:r>
          </a:p>
          <a:p>
            <a:endParaRPr lang="en-US" dirty="0"/>
          </a:p>
          <a:p>
            <a:r>
              <a:rPr lang="en-US" baseline="0" dirty="0"/>
              <a:t>Upward spiral- from this, simple sentences will be the next step, then the understanding of simple books. </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9</a:t>
            </a:fld>
            <a:endParaRPr lang="en-US"/>
          </a:p>
        </p:txBody>
      </p:sp>
    </p:spTree>
    <p:extLst>
      <p:ext uri="{BB962C8B-B14F-4D97-AF65-F5344CB8AC3E}">
        <p14:creationId xmlns:p14="http://schemas.microsoft.com/office/powerpoint/2010/main" val="3174506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Magnetic letters, fishing game, formation mats, formation trays, </a:t>
            </a:r>
            <a:r>
              <a:rPr lang="en-GB" dirty="0" err="1"/>
              <a:t>ipads</a:t>
            </a:r>
            <a:r>
              <a:rPr lang="en-GB" dirty="0"/>
              <a:t>, blending games, matching sounds to objects, short sentences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Caterpillar games, use scarves, paintbrushes/pe equipment for formation, </a:t>
            </a:r>
            <a:r>
              <a:rPr lang="en-US" sz="1200" dirty="0" err="1"/>
              <a:t>coloured</a:t>
            </a:r>
            <a:r>
              <a:rPr lang="en-US" sz="1200"/>
              <a:t> balls-choose and say a sound</a:t>
            </a:r>
          </a:p>
          <a:p>
            <a:endParaRPr lang="en-GB" dirty="0"/>
          </a:p>
        </p:txBody>
      </p:sp>
      <p:sp>
        <p:nvSpPr>
          <p:cNvPr id="4" name="Slide Number Placeholder 3"/>
          <p:cNvSpPr>
            <a:spLocks noGrp="1"/>
          </p:cNvSpPr>
          <p:nvPr>
            <p:ph type="sldNum" sz="quarter" idx="5"/>
          </p:nvPr>
        </p:nvSpPr>
        <p:spPr/>
        <p:txBody>
          <a:bodyPr/>
          <a:lstStyle/>
          <a:p>
            <a:fld id="{05127432-EF68-4A53-ADAA-C019ED1D12F1}" type="slidenum">
              <a:rPr lang="en-US" smtClean="0"/>
              <a:t>10</a:t>
            </a:fld>
            <a:endParaRPr lang="en-US"/>
          </a:p>
        </p:txBody>
      </p:sp>
    </p:spTree>
    <p:extLst>
      <p:ext uri="{BB962C8B-B14F-4D97-AF65-F5344CB8AC3E}">
        <p14:creationId xmlns:p14="http://schemas.microsoft.com/office/powerpoint/2010/main" val="66302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easier</a:t>
            </a:r>
            <a:r>
              <a:rPr lang="en-US" baseline="0" dirty="0"/>
              <a:t> example …. NOZ. Then give example </a:t>
            </a:r>
            <a:r>
              <a:rPr lang="en-US" baseline="0"/>
              <a:t>of tree, or light</a:t>
            </a:r>
            <a:endParaRPr lang="en-US" baseline="0" dirty="0"/>
          </a:p>
          <a:p>
            <a:r>
              <a:rPr lang="en-US" baseline="0" dirty="0"/>
              <a:t>These kind of words will fall into place when all sounds have been taught</a:t>
            </a:r>
          </a:p>
          <a:p>
            <a:r>
              <a:rPr lang="en-US" baseline="0" dirty="0"/>
              <a:t>Don’t discourage- using phonic knowledge</a:t>
            </a:r>
          </a:p>
          <a:p>
            <a:r>
              <a:rPr lang="en-US" baseline="0" dirty="0"/>
              <a:t>Completely phonically accurate </a:t>
            </a:r>
          </a:p>
        </p:txBody>
      </p:sp>
      <p:sp>
        <p:nvSpPr>
          <p:cNvPr id="4" name="Slide Number Placeholder 3"/>
          <p:cNvSpPr>
            <a:spLocks noGrp="1"/>
          </p:cNvSpPr>
          <p:nvPr>
            <p:ph type="sldNum" sz="quarter" idx="10"/>
          </p:nvPr>
        </p:nvSpPr>
        <p:spPr/>
        <p:txBody>
          <a:bodyPr/>
          <a:lstStyle/>
          <a:p>
            <a:fld id="{05127432-EF68-4A53-ADAA-C019ED1D12F1}" type="slidenum">
              <a:rPr lang="en-US" smtClean="0"/>
              <a:t>11</a:t>
            </a:fld>
            <a:endParaRPr lang="en-US"/>
          </a:p>
        </p:txBody>
      </p:sp>
    </p:spTree>
    <p:extLst>
      <p:ext uri="{BB962C8B-B14F-4D97-AF65-F5344CB8AC3E}">
        <p14:creationId xmlns:p14="http://schemas.microsoft.com/office/powerpoint/2010/main" val="702568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the child is ready- picture or words. </a:t>
            </a:r>
          </a:p>
          <a:p>
            <a:r>
              <a:rPr lang="en-US" dirty="0"/>
              <a:t>Reading passport</a:t>
            </a:r>
          </a:p>
          <a:p>
            <a:r>
              <a:rPr lang="en-US" dirty="0"/>
              <a:t>Encourage to read every night</a:t>
            </a:r>
          </a:p>
          <a:p>
            <a:r>
              <a:rPr lang="en-US" b="1" dirty="0"/>
              <a:t>Tricky words</a:t>
            </a:r>
          </a:p>
          <a:p>
            <a:r>
              <a:rPr lang="en-US" dirty="0"/>
              <a:t>Combination of tricky words and blending</a:t>
            </a:r>
          </a:p>
          <a:p>
            <a:r>
              <a:rPr lang="en-US" dirty="0"/>
              <a:t>Comprehension-</a:t>
            </a:r>
            <a:r>
              <a:rPr lang="en-US" baseline="0" dirty="0"/>
              <a:t> ask questions when the child has read a sentence to test understanding</a:t>
            </a:r>
          </a:p>
          <a:p>
            <a:r>
              <a:rPr lang="en-US" baseline="0" dirty="0"/>
              <a:t>Value of the library book- not expected to read but to use the pictures as clues and find sounds they know in sentences.</a:t>
            </a:r>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12</a:t>
            </a:fld>
            <a:endParaRPr lang="en-US"/>
          </a:p>
        </p:txBody>
      </p:sp>
    </p:spTree>
    <p:extLst>
      <p:ext uri="{BB962C8B-B14F-4D97-AF65-F5344CB8AC3E}">
        <p14:creationId xmlns:p14="http://schemas.microsoft.com/office/powerpoint/2010/main" val="2710753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Practising at home</a:t>
            </a:r>
          </a:p>
          <a:p>
            <a:r>
              <a:rPr lang="en-US" dirty="0"/>
              <a:t>Give examples of activities</a:t>
            </a:r>
          </a:p>
          <a:p>
            <a:r>
              <a:rPr lang="en-US" dirty="0"/>
              <a:t>Take apron with sound cards to</a:t>
            </a:r>
            <a:r>
              <a:rPr lang="en-US" baseline="0" dirty="0"/>
              <a:t> show example of role reverse</a:t>
            </a:r>
          </a:p>
          <a:p>
            <a:r>
              <a:rPr lang="en-US" dirty="0"/>
              <a:t>Give examples of praising- don’t overdo </a:t>
            </a:r>
          </a:p>
          <a:p>
            <a:r>
              <a:rPr lang="en-US" dirty="0"/>
              <a:t>Know</a:t>
            </a:r>
            <a:r>
              <a:rPr lang="en-US" baseline="0" dirty="0"/>
              <a:t> where your child is and pitch to their level </a:t>
            </a:r>
            <a:endParaRPr lang="en-US" dirty="0"/>
          </a:p>
        </p:txBody>
      </p:sp>
      <p:sp>
        <p:nvSpPr>
          <p:cNvPr id="4" name="Slide Number Placeholder 3"/>
          <p:cNvSpPr>
            <a:spLocks noGrp="1"/>
          </p:cNvSpPr>
          <p:nvPr>
            <p:ph type="sldNum" sz="quarter" idx="10"/>
          </p:nvPr>
        </p:nvSpPr>
        <p:spPr/>
        <p:txBody>
          <a:bodyPr/>
          <a:lstStyle/>
          <a:p>
            <a:fld id="{05127432-EF68-4A53-ADAA-C019ED1D12F1}" type="slidenum">
              <a:rPr lang="en-US" smtClean="0"/>
              <a:t>13</a:t>
            </a:fld>
            <a:endParaRPr lang="en-US"/>
          </a:p>
        </p:txBody>
      </p:sp>
    </p:spTree>
    <p:extLst>
      <p:ext uri="{BB962C8B-B14F-4D97-AF65-F5344CB8AC3E}">
        <p14:creationId xmlns:p14="http://schemas.microsoft.com/office/powerpoint/2010/main" val="3523484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2D99E49-13B0-4B7F-B69C-4EC594AB0C43}"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1722176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D99E49-13B0-4B7F-B69C-4EC594AB0C43}"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71852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D99E49-13B0-4B7F-B69C-4EC594AB0C43}"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623977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2D99E49-13B0-4B7F-B69C-4EC594AB0C43}"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97236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D99E49-13B0-4B7F-B69C-4EC594AB0C43}" type="datetimeFigureOut">
              <a:rPr lang="en-US" smtClean="0"/>
              <a:t>11/6/2018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961738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2D99E49-13B0-4B7F-B69C-4EC594AB0C43}" type="datetimeFigureOut">
              <a:rPr lang="en-US" smtClean="0"/>
              <a:t>11/6/2018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4209360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D99E49-13B0-4B7F-B69C-4EC594AB0C43}" type="datetimeFigureOut">
              <a:rPr lang="en-US" smtClean="0"/>
              <a:t>11/6/2018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989073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D99E49-13B0-4B7F-B69C-4EC594AB0C43}"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255837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2D99E49-13B0-4B7F-B69C-4EC594AB0C43}" type="datetimeFigureOut">
              <a:rPr lang="en-US" smtClean="0"/>
              <a:t>11/6/2018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3210977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D99E49-13B0-4B7F-B69C-4EC594AB0C43}"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164665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D99E49-13B0-4B7F-B69C-4EC594AB0C43}" type="datetimeFigureOut">
              <a:rPr lang="en-US" smtClean="0"/>
              <a:t>11/6/2018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597DC-3FA2-430C-B6A1-5AAC4DFC0807}" type="slidenum">
              <a:rPr lang="en-US" smtClean="0"/>
              <a:t>‹#›</a:t>
            </a:fld>
            <a:endParaRPr lang="en-US"/>
          </a:p>
        </p:txBody>
      </p:sp>
    </p:spTree>
    <p:extLst>
      <p:ext uri="{BB962C8B-B14F-4D97-AF65-F5344CB8AC3E}">
        <p14:creationId xmlns:p14="http://schemas.microsoft.com/office/powerpoint/2010/main" val="2418040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D99E49-13B0-4B7F-B69C-4EC594AB0C43}" type="datetimeFigureOut">
              <a:rPr lang="en-US" smtClean="0"/>
              <a:t>11/6/2018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F597DC-3FA2-430C-B6A1-5AAC4DFC0807}" type="slidenum">
              <a:rPr lang="en-US" smtClean="0"/>
              <a:t>‹#›</a:t>
            </a:fld>
            <a:endParaRPr lang="en-US"/>
          </a:p>
        </p:txBody>
      </p:sp>
    </p:spTree>
    <p:extLst>
      <p:ext uri="{BB962C8B-B14F-4D97-AF65-F5344CB8AC3E}">
        <p14:creationId xmlns:p14="http://schemas.microsoft.com/office/powerpoint/2010/main" val="3490869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youtube.com/watch?v=h8m6YFr0gi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Autofit/>
          </a:bodyPr>
          <a:lstStyle/>
          <a:p>
            <a:r>
              <a:rPr lang="en-US" sz="5400" b="1" dirty="0" smtClean="0">
                <a:latin typeface="Arial Rounded MT Bold" panose="020F0704030504030204" pitchFamily="34" charset="0"/>
              </a:rPr>
              <a:t>Phonics at Sacred Heart</a:t>
            </a:r>
            <a:endParaRPr lang="en-US" sz="5400" b="1" dirty="0">
              <a:latin typeface="Arial Rounded MT Bold" panose="020F07040305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
            <a:ext cx="1762125"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Image result for jolly phonics">
            <a:extLst>
              <a:ext uri="{FF2B5EF4-FFF2-40B4-BE49-F238E27FC236}">
                <a16:creationId xmlns:a16="http://schemas.microsoft.com/office/drawing/2014/main" id="{7B7E308B-940F-4528-8355-C20F7CE96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4131486"/>
            <a:ext cx="1905000" cy="1939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25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Aims of the session:</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399" y="1143000"/>
            <a:ext cx="92964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5524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41154"/>
            <a:ext cx="8229600" cy="1143000"/>
          </a:xfrm>
        </p:spPr>
        <p:txBody>
          <a:bodyPr>
            <a:normAutofit fontScale="90000"/>
          </a:bodyPr>
          <a:lstStyle/>
          <a:p>
            <a:pPr algn="l"/>
            <a:r>
              <a:rPr lang="en-US" dirty="0"/>
              <a:t/>
            </a:r>
            <a:br>
              <a:rPr lang="en-US" dirty="0"/>
            </a:br>
            <a:r>
              <a:rPr lang="en-US" dirty="0" err="1"/>
              <a:t>JollyPhonics</a:t>
            </a:r>
            <a:r>
              <a:rPr lang="en-US" dirty="0"/>
              <a:t/>
            </a:r>
            <a:br>
              <a:rPr lang="en-US" dirty="0"/>
            </a:br>
            <a:r>
              <a:rPr lang="en-US" dirty="0"/>
              <a:t>- see scheme online</a:t>
            </a:r>
            <a:br>
              <a:rPr lang="en-US" dirty="0"/>
            </a:br>
            <a:r>
              <a:rPr lang="en-US" dirty="0"/>
              <a:t>- model initial sound lesson ‘a’</a:t>
            </a:r>
            <a:br>
              <a:rPr lang="en-US" dirty="0"/>
            </a:br>
            <a:r>
              <a:rPr lang="en-US" dirty="0"/>
              <a:t>- sound, not letter</a:t>
            </a:r>
            <a:br>
              <a:rPr lang="en-US" dirty="0"/>
            </a:br>
            <a:r>
              <a:rPr lang="en-US" dirty="0"/>
              <a:t>- each sound had a corresponding picture and song</a:t>
            </a:r>
            <a:br>
              <a:rPr lang="en-US" dirty="0"/>
            </a:br>
            <a:r>
              <a:rPr lang="en-US" dirty="0"/>
              <a:t>- hear, say, read, write</a:t>
            </a:r>
            <a:br>
              <a:rPr lang="en-US" dirty="0"/>
            </a:br>
            <a:r>
              <a:rPr lang="en-US" dirty="0"/>
              <a:t/>
            </a:r>
            <a:br>
              <a:rPr lang="en-US" dirty="0"/>
            </a:br>
            <a:endParaRPr lang="en-US" dirty="0"/>
          </a:p>
        </p:txBody>
      </p:sp>
      <p:pic>
        <p:nvPicPr>
          <p:cNvPr id="2050" name="Picture 2" descr="Image result for jolly phonics">
            <a:extLst>
              <a:ext uri="{FF2B5EF4-FFF2-40B4-BE49-F238E27FC236}">
                <a16:creationId xmlns:a16="http://schemas.microsoft.com/office/drawing/2014/main" id="{F8255B47-D6CB-4B95-BE85-61AA040032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3554" y="4816846"/>
            <a:ext cx="157162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588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Clear, concise, sharp, short</a:t>
            </a:r>
            <a:br>
              <a:rPr lang="en-US" dirty="0"/>
            </a:br>
            <a:endParaRPr lang="en-US" dirty="0"/>
          </a:p>
        </p:txBody>
      </p:sp>
      <p:sp>
        <p:nvSpPr>
          <p:cNvPr id="3" name="Content Placeholder 2"/>
          <p:cNvSpPr>
            <a:spLocks noGrp="1"/>
          </p:cNvSpPr>
          <p:nvPr>
            <p:ph idx="1"/>
          </p:nvPr>
        </p:nvSpPr>
        <p:spPr/>
        <p:txBody>
          <a:bodyPr/>
          <a:lstStyle/>
          <a:p>
            <a:endParaRPr lang="en-US" dirty="0"/>
          </a:p>
          <a:p>
            <a:r>
              <a:rPr lang="en-US" dirty="0">
                <a:hlinkClick r:id="rId3"/>
              </a:rPr>
              <a:t>http://www.youtube.com/watch?v=h8m6YFr0gig</a:t>
            </a:r>
            <a:endParaRPr lang="en-US" dirty="0"/>
          </a:p>
          <a:p>
            <a:r>
              <a:rPr lang="en-US" dirty="0"/>
              <a:t>Using these sounds in a context (writing video)</a:t>
            </a:r>
          </a:p>
        </p:txBody>
      </p:sp>
    </p:spTree>
    <p:extLst>
      <p:ext uri="{BB962C8B-B14F-4D97-AF65-F5344CB8AC3E}">
        <p14:creationId xmlns:p14="http://schemas.microsoft.com/office/powerpoint/2010/main" val="1619033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497" y="105508"/>
            <a:ext cx="8229600" cy="1143000"/>
          </a:xfrm>
        </p:spPr>
        <p:txBody>
          <a:bodyPr/>
          <a:lstStyle/>
          <a:p>
            <a:r>
              <a:rPr lang="en-US" dirty="0"/>
              <a:t>Phonics is….</a:t>
            </a:r>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81000" y="1676400"/>
            <a:ext cx="3170195" cy="1268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5090318" y="3463923"/>
            <a:ext cx="350520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77481" y="1634696"/>
            <a:ext cx="3032918" cy="1446550"/>
          </a:xfrm>
          <a:prstGeom prst="rect">
            <a:avLst/>
          </a:prstGeom>
        </p:spPr>
        <p:txBody>
          <a:bodyPr wrap="square">
            <a:spAutoFit/>
          </a:bodyPr>
          <a:lstStyle/>
          <a:p>
            <a:r>
              <a:rPr lang="en-US" sz="8800" dirty="0"/>
              <a:t>+</a:t>
            </a:r>
          </a:p>
        </p:txBody>
      </p:sp>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25281" y="1634696"/>
            <a:ext cx="31702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2C09AD92-7220-4CA4-8D86-ED9A7DA2D9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0000" t="5555" r="10000"/>
          <a:stretch/>
        </p:blipFill>
        <p:spPr>
          <a:xfrm>
            <a:off x="777113" y="3137066"/>
            <a:ext cx="2780567" cy="3282613"/>
          </a:xfrm>
          <a:prstGeom prst="rect">
            <a:avLst/>
          </a:prstGeom>
        </p:spPr>
      </p:pic>
    </p:spTree>
    <p:extLst>
      <p:ext uri="{BB962C8B-B14F-4D97-AF65-F5344CB8AC3E}">
        <p14:creationId xmlns:p14="http://schemas.microsoft.com/office/powerpoint/2010/main" val="2992753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85589-1FCF-490E-8139-8B32E8CCEC4F}"/>
              </a:ext>
            </a:extLst>
          </p:cNvPr>
          <p:cNvSpPr>
            <a:spLocks noGrp="1"/>
          </p:cNvSpPr>
          <p:nvPr>
            <p:ph type="title"/>
          </p:nvPr>
        </p:nvSpPr>
        <p:spPr>
          <a:xfrm>
            <a:off x="457200" y="274638"/>
            <a:ext cx="8229600" cy="5592762"/>
          </a:xfrm>
        </p:spPr>
        <p:txBody>
          <a:bodyPr>
            <a:normAutofit fontScale="90000"/>
          </a:bodyPr>
          <a:lstStyle/>
          <a:p>
            <a:r>
              <a:rPr lang="en-GB" dirty="0"/>
              <a:t>S a t p </a:t>
            </a:r>
            <a:r>
              <a:rPr lang="en-GB" dirty="0" err="1"/>
              <a:t>i</a:t>
            </a:r>
            <a:r>
              <a:rPr lang="en-GB" dirty="0"/>
              <a:t> n</a:t>
            </a:r>
            <a:br>
              <a:rPr lang="en-GB" dirty="0"/>
            </a:br>
            <a:r>
              <a:rPr lang="en-GB" dirty="0"/>
              <a:t/>
            </a:r>
            <a:br>
              <a:rPr lang="en-GB" dirty="0"/>
            </a:br>
            <a:r>
              <a:rPr lang="en-GB" dirty="0"/>
              <a:t>sat in pin mat at nap it is a </a:t>
            </a:r>
            <a:br>
              <a:rPr lang="en-GB" dirty="0"/>
            </a:br>
            <a:r>
              <a:rPr lang="en-GB" dirty="0"/>
              <a:t/>
            </a:r>
            <a:br>
              <a:rPr lang="en-GB" dirty="0"/>
            </a:br>
            <a:r>
              <a:rPr lang="en-GB" dirty="0"/>
              <a:t>m o g c k d</a:t>
            </a:r>
            <a:br>
              <a:rPr lang="en-GB" dirty="0"/>
            </a:br>
            <a:r>
              <a:rPr lang="en-GB" dirty="0"/>
              <a:t/>
            </a:r>
            <a:br>
              <a:rPr lang="en-GB" dirty="0"/>
            </a:br>
            <a:r>
              <a:rPr lang="en-GB" dirty="0"/>
              <a:t>not cot kip man mad mat sad tom top pit pot cat can</a:t>
            </a:r>
            <a:br>
              <a:rPr lang="en-GB" dirty="0"/>
            </a:br>
            <a:endParaRPr lang="en-GB" dirty="0"/>
          </a:p>
        </p:txBody>
      </p:sp>
    </p:spTree>
    <p:extLst>
      <p:ext uri="{BB962C8B-B14F-4D97-AF65-F5344CB8AC3E}">
        <p14:creationId xmlns:p14="http://schemas.microsoft.com/office/powerpoint/2010/main" val="2572899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38200"/>
            <a:ext cx="4572000" cy="1569660"/>
          </a:xfrm>
          <a:prstGeom prst="rect">
            <a:avLst/>
          </a:prstGeom>
        </p:spPr>
        <p:txBody>
          <a:bodyPr>
            <a:spAutoFit/>
          </a:bodyPr>
          <a:lstStyle/>
          <a:p>
            <a:r>
              <a:rPr lang="en-US" sz="3200" dirty="0"/>
              <a:t>Learn to read and write simple VC, CVC, CVCC words (i.e. at, cat, lamp)</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2866" y="3365578"/>
            <a:ext cx="4518025" cy="160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73B519C6-38EC-465C-88D3-30FF15BFCF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2222"/>
          <a:stretch/>
        </p:blipFill>
        <p:spPr>
          <a:xfrm rot="5400000">
            <a:off x="533190" y="2855442"/>
            <a:ext cx="3081584" cy="3409950"/>
          </a:xfrm>
          <a:prstGeom prst="rect">
            <a:avLst/>
          </a:prstGeom>
        </p:spPr>
      </p:pic>
      <p:pic>
        <p:nvPicPr>
          <p:cNvPr id="9" name="Picture 8">
            <a:extLst>
              <a:ext uri="{FF2B5EF4-FFF2-40B4-BE49-F238E27FC236}">
                <a16:creationId xmlns:a16="http://schemas.microsoft.com/office/drawing/2014/main" id="{7DD313CA-1FBD-464E-B81E-BD1D0181268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3730" t="8718" r="15072" b="15926"/>
          <a:stretch/>
        </p:blipFill>
        <p:spPr>
          <a:xfrm rot="5400000">
            <a:off x="5499444" y="479648"/>
            <a:ext cx="2687802" cy="2790123"/>
          </a:xfrm>
          <a:prstGeom prst="rect">
            <a:avLst/>
          </a:prstGeom>
        </p:spPr>
      </p:pic>
    </p:spTree>
    <p:extLst>
      <p:ext uri="{BB962C8B-B14F-4D97-AF65-F5344CB8AC3E}">
        <p14:creationId xmlns:p14="http://schemas.microsoft.com/office/powerpoint/2010/main" val="2039340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1602-AA9E-4AB3-ADA6-846F838DA3E1}"/>
              </a:ext>
            </a:extLst>
          </p:cNvPr>
          <p:cNvSpPr>
            <a:spLocks noGrp="1"/>
          </p:cNvSpPr>
          <p:nvPr>
            <p:ph type="title"/>
          </p:nvPr>
        </p:nvSpPr>
        <p:spPr/>
        <p:txBody>
          <a:bodyPr/>
          <a:lstStyle/>
          <a:p>
            <a:r>
              <a:rPr lang="en-GB" dirty="0"/>
              <a:t>Tricky words</a:t>
            </a:r>
          </a:p>
        </p:txBody>
      </p:sp>
      <p:sp>
        <p:nvSpPr>
          <p:cNvPr id="4" name="Content Placeholder 3">
            <a:extLst>
              <a:ext uri="{FF2B5EF4-FFF2-40B4-BE49-F238E27FC236}">
                <a16:creationId xmlns:a16="http://schemas.microsoft.com/office/drawing/2014/main" id="{AA7CA014-13ED-4329-80E8-585765867CA1}"/>
              </a:ext>
            </a:extLst>
          </p:cNvPr>
          <p:cNvSpPr>
            <a:spLocks noGrp="1"/>
          </p:cNvSpPr>
          <p:nvPr>
            <p:ph idx="1"/>
          </p:nvPr>
        </p:nvSpPr>
        <p:spPr>
          <a:xfrm>
            <a:off x="457200" y="1600200"/>
            <a:ext cx="8229600" cy="2259080"/>
          </a:xfrm>
          <a:prstGeom prst="rect">
            <a:avLst/>
          </a:prstGeom>
        </p:spPr>
        <p:txBody>
          <a:bodyPr wrap="square">
            <a:spAutoFit/>
          </a:bodyPr>
          <a:lstStyle/>
          <a:p>
            <a:r>
              <a:rPr lang="en-US" sz="3200" dirty="0"/>
              <a:t>Learn and spell tricky words- word books</a:t>
            </a:r>
          </a:p>
          <a:p>
            <a:r>
              <a:rPr lang="en-US" dirty="0"/>
              <a:t>Repetition</a:t>
            </a:r>
          </a:p>
          <a:p>
            <a:r>
              <a:rPr lang="en-US" dirty="0"/>
              <a:t>The to I no go he she we me be my they was said there were </a:t>
            </a:r>
            <a:r>
              <a:rPr lang="en-US" dirty="0" err="1"/>
              <a:t>Mr</a:t>
            </a:r>
            <a:r>
              <a:rPr lang="en-US" dirty="0"/>
              <a:t> </a:t>
            </a:r>
            <a:r>
              <a:rPr lang="en-US" dirty="0" err="1"/>
              <a:t>Mrs</a:t>
            </a:r>
            <a:r>
              <a:rPr lang="en-US" dirty="0"/>
              <a:t> little about like</a:t>
            </a:r>
          </a:p>
        </p:txBody>
      </p:sp>
    </p:spTree>
    <p:extLst>
      <p:ext uri="{BB962C8B-B14F-4D97-AF65-F5344CB8AC3E}">
        <p14:creationId xmlns:p14="http://schemas.microsoft.com/office/powerpoint/2010/main" val="1027004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lesson</a:t>
            </a:r>
          </a:p>
        </p:txBody>
      </p:sp>
      <p:sp>
        <p:nvSpPr>
          <p:cNvPr id="3" name="Content Placeholder 2"/>
          <p:cNvSpPr>
            <a:spLocks noGrp="1"/>
          </p:cNvSpPr>
          <p:nvPr>
            <p:ph idx="1"/>
          </p:nvPr>
        </p:nvSpPr>
        <p:spPr/>
        <p:txBody>
          <a:bodyPr/>
          <a:lstStyle/>
          <a:p>
            <a:r>
              <a:rPr lang="en-US" dirty="0"/>
              <a:t>Set 1 blending</a:t>
            </a:r>
          </a:p>
          <a:p>
            <a:r>
              <a:rPr lang="en-US" dirty="0"/>
              <a:t>Fred frog</a:t>
            </a:r>
          </a:p>
          <a:p>
            <a:r>
              <a:rPr lang="en-US" dirty="0"/>
              <a:t>‘m a t ‘</a:t>
            </a:r>
          </a:p>
          <a:p>
            <a:r>
              <a:rPr lang="en-US" dirty="0"/>
              <a:t>Develops from there into short sentences, ‘a red cat, ‘ a top cat, ‘ sit on the mat’. </a:t>
            </a:r>
          </a:p>
          <a:p>
            <a:endParaRPr lang="en-US" dirty="0"/>
          </a:p>
        </p:txBody>
      </p:sp>
    </p:spTree>
    <p:extLst>
      <p:ext uri="{BB962C8B-B14F-4D97-AF65-F5344CB8AC3E}">
        <p14:creationId xmlns:p14="http://schemas.microsoft.com/office/powerpoint/2010/main" val="2711280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9A1C3-6AF1-4D66-9C51-54437A4AB68D}"/>
              </a:ext>
            </a:extLst>
          </p:cNvPr>
          <p:cNvSpPr>
            <a:spLocks noGrp="1"/>
          </p:cNvSpPr>
          <p:nvPr>
            <p:ph type="title"/>
          </p:nvPr>
        </p:nvSpPr>
        <p:spPr>
          <a:xfrm>
            <a:off x="457200" y="2080419"/>
            <a:ext cx="8229600" cy="2697162"/>
          </a:xfrm>
        </p:spPr>
        <p:txBody>
          <a:bodyPr/>
          <a:lstStyle/>
          <a:p>
            <a:r>
              <a:rPr lang="en-GB" dirty="0"/>
              <a:t>Opportunity to look at phonics activities that take place in early years</a:t>
            </a:r>
          </a:p>
        </p:txBody>
      </p:sp>
    </p:spTree>
    <p:extLst>
      <p:ext uri="{BB962C8B-B14F-4D97-AF65-F5344CB8AC3E}">
        <p14:creationId xmlns:p14="http://schemas.microsoft.com/office/powerpoint/2010/main" val="3853825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Applying Phonic Knowledge </a:t>
            </a:r>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 y="1447800"/>
            <a:ext cx="44958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389" y="1237151"/>
            <a:ext cx="2713037" cy="561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6426" y="1237151"/>
            <a:ext cx="2713037" cy="5614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2749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a:t>
            </a:r>
          </a:p>
        </p:txBody>
      </p:sp>
      <p:pic>
        <p:nvPicPr>
          <p:cNvPr id="717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rot="21129285">
            <a:off x="579335" y="1325163"/>
            <a:ext cx="1974299" cy="22403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048000" y="1265339"/>
            <a:ext cx="4724400" cy="5970865"/>
          </a:xfrm>
          <a:prstGeom prst="rect">
            <a:avLst/>
          </a:prstGeom>
          <a:noFill/>
        </p:spPr>
        <p:txBody>
          <a:bodyPr wrap="square" rtlCol="0">
            <a:spAutoFit/>
          </a:bodyPr>
          <a:lstStyle/>
          <a:p>
            <a:r>
              <a:rPr lang="en-US" sz="4000" dirty="0"/>
              <a:t>Schemes:</a:t>
            </a:r>
          </a:p>
          <a:p>
            <a:r>
              <a:rPr lang="en-US" sz="4000" dirty="0"/>
              <a:t>Oxford Reading Tree, </a:t>
            </a:r>
            <a:r>
              <a:rPr lang="en-US" sz="4000" dirty="0">
                <a:solidFill>
                  <a:srgbClr val="FF0000"/>
                </a:solidFill>
              </a:rPr>
              <a:t>Bug Club</a:t>
            </a:r>
          </a:p>
          <a:p>
            <a:r>
              <a:rPr lang="en-US" sz="4000" dirty="0"/>
              <a:t>A mix of fiction &amp; Non Fiction</a:t>
            </a:r>
          </a:p>
          <a:p>
            <a:endParaRPr lang="en-US" sz="4000" dirty="0"/>
          </a:p>
          <a:p>
            <a:r>
              <a:rPr lang="en-US" sz="2800" dirty="0"/>
              <a:t>Automatic reading of </a:t>
            </a:r>
          </a:p>
          <a:p>
            <a:r>
              <a:rPr lang="en-US" sz="2800" dirty="0"/>
              <a:t>de-</a:t>
            </a:r>
            <a:r>
              <a:rPr lang="en-US" sz="2800" dirty="0" err="1"/>
              <a:t>codable</a:t>
            </a:r>
            <a:r>
              <a:rPr lang="en-US" sz="2800" dirty="0"/>
              <a:t> and tricky words is the ultimate goal!!</a:t>
            </a:r>
          </a:p>
          <a:p>
            <a:endParaRPr lang="en-US" sz="4000" dirty="0"/>
          </a:p>
          <a:p>
            <a:endParaRPr lang="en-US" dirty="0"/>
          </a:p>
        </p:txBody>
      </p:sp>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4259746"/>
            <a:ext cx="1981200" cy="2045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1587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Practising at home</a:t>
            </a:r>
          </a:p>
        </p:txBody>
      </p:sp>
      <p:sp>
        <p:nvSpPr>
          <p:cNvPr id="3" name="Content Placeholder 2"/>
          <p:cNvSpPr>
            <a:spLocks noGrp="1"/>
          </p:cNvSpPr>
          <p:nvPr>
            <p:ph idx="1"/>
          </p:nvPr>
        </p:nvSpPr>
        <p:spPr/>
        <p:txBody>
          <a:bodyPr>
            <a:normAutofit fontScale="92500" lnSpcReduction="10000"/>
          </a:bodyPr>
          <a:lstStyle/>
          <a:p>
            <a:r>
              <a:rPr lang="en-US" dirty="0"/>
              <a:t>Short, simple, quick bursts (SNAPPY &amp; HAPPY)</a:t>
            </a:r>
          </a:p>
          <a:p>
            <a:r>
              <a:rPr lang="en-US" dirty="0"/>
              <a:t>Repetition</a:t>
            </a:r>
          </a:p>
          <a:p>
            <a:r>
              <a:rPr lang="en-US" dirty="0"/>
              <a:t>Fun activities to apply their knowledge- Included in sand, water, creative. (See weekly education city, </a:t>
            </a:r>
            <a:r>
              <a:rPr lang="en-US" dirty="0" err="1"/>
              <a:t>homeworks</a:t>
            </a:r>
            <a:r>
              <a:rPr lang="en-US" dirty="0"/>
              <a:t>, word books)</a:t>
            </a:r>
          </a:p>
          <a:p>
            <a:r>
              <a:rPr lang="en-US" dirty="0"/>
              <a:t>Role reverse- Child as teacher</a:t>
            </a:r>
          </a:p>
          <a:p>
            <a:r>
              <a:rPr lang="en-US" dirty="0"/>
              <a:t>Don’t force phonics- we want the children to enjoy learning. </a:t>
            </a:r>
          </a:p>
          <a:p>
            <a:r>
              <a:rPr lang="en-US" dirty="0"/>
              <a:t>Necessary praising</a:t>
            </a:r>
          </a:p>
          <a:p>
            <a:pPr marL="0" indent="0">
              <a:buNone/>
            </a:pPr>
            <a:endParaRPr lang="en-US" dirty="0"/>
          </a:p>
        </p:txBody>
      </p:sp>
    </p:spTree>
    <p:extLst>
      <p:ext uri="{BB962C8B-B14F-4D97-AF65-F5344CB8AC3E}">
        <p14:creationId xmlns:p14="http://schemas.microsoft.com/office/powerpoint/2010/main" val="296963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08392F-48F2-4E03-A8DC-CBD9ED4C41F0}"/>
              </a:ext>
            </a:extLst>
          </p:cNvPr>
          <p:cNvSpPr>
            <a:spLocks noGrp="1"/>
          </p:cNvSpPr>
          <p:nvPr>
            <p:ph idx="1"/>
          </p:nvPr>
        </p:nvSpPr>
        <p:spPr>
          <a:xfrm>
            <a:off x="457200" y="381000"/>
            <a:ext cx="8229600" cy="4525963"/>
          </a:xfrm>
        </p:spPr>
        <p:txBody>
          <a:bodyPr>
            <a:normAutofit fontScale="47500" lnSpcReduction="20000"/>
          </a:bodyPr>
          <a:lstStyle/>
          <a:p>
            <a:r>
              <a:rPr lang="en-US" sz="4800" b="1" dirty="0">
                <a:solidFill>
                  <a:srgbClr val="000000"/>
                </a:solidFill>
                <a:latin typeface="Calibri" panose="020F0502020204030204" pitchFamily="34" charset="0"/>
              </a:rPr>
              <a:t>Phonics and ICT </a:t>
            </a:r>
            <a:endParaRPr lang="en-US" sz="4800" dirty="0">
              <a:solidFill>
                <a:srgbClr val="000000"/>
              </a:solidFill>
              <a:latin typeface="Calibri" panose="020F0502020204030204" pitchFamily="34" charset="0"/>
            </a:endParaRPr>
          </a:p>
          <a:p>
            <a:r>
              <a:rPr lang="en-US" b="1" dirty="0">
                <a:solidFill>
                  <a:srgbClr val="000000"/>
                </a:solidFill>
                <a:latin typeface="Calibri" panose="020F0502020204030204" pitchFamily="34" charset="0"/>
              </a:rPr>
              <a:t>List of APPS List of websites</a:t>
            </a:r>
            <a:endParaRPr lang="en-US" dirty="0">
              <a:solidFill>
                <a:srgbClr val="000000"/>
              </a:solidFill>
              <a:latin typeface="Calibri" panose="020F0502020204030204" pitchFamily="34" charset="0"/>
            </a:endParaRPr>
          </a:p>
          <a:p>
            <a:r>
              <a:rPr lang="en-US" dirty="0">
                <a:solidFill>
                  <a:srgbClr val="000000"/>
                </a:solidFill>
                <a:latin typeface="Calibri" panose="020F0502020204030204" pitchFamily="34" charset="0"/>
              </a:rPr>
              <a:t>Hairy letters                                                               http://www.ictgames.com/writingRepeater/      </a:t>
            </a:r>
          </a:p>
          <a:p>
            <a:r>
              <a:rPr lang="en-US" dirty="0">
                <a:solidFill>
                  <a:srgbClr val="000000"/>
                </a:solidFill>
                <a:latin typeface="Calibri" panose="020F0502020204030204" pitchFamily="34" charset="0"/>
              </a:rPr>
              <a:t>ABC fun                                                                      http://www.ictgames.com/dinosaurEggs_phonics</a:t>
            </a:r>
          </a:p>
          <a:p>
            <a:r>
              <a:rPr lang="en-US" dirty="0">
                <a:solidFill>
                  <a:srgbClr val="000000"/>
                </a:solidFill>
                <a:latin typeface="Calibri" panose="020F0502020204030204" pitchFamily="34" charset="0"/>
              </a:rPr>
              <a:t>Bob’s book                                                                 http://www.doorwayonline.org.uk/letterformation.html</a:t>
            </a:r>
          </a:p>
          <a:p>
            <a:r>
              <a:rPr lang="en-US" dirty="0">
                <a:solidFill>
                  <a:srgbClr val="000000"/>
                </a:solidFill>
                <a:latin typeface="Calibri" panose="020F0502020204030204" pitchFamily="34" charset="0"/>
              </a:rPr>
              <a:t>My first words                                                           Oxford Owl (need to sign up-reading books online)</a:t>
            </a:r>
          </a:p>
          <a:p>
            <a:r>
              <a:rPr lang="en-US" dirty="0">
                <a:solidFill>
                  <a:srgbClr val="000000"/>
                </a:solidFill>
                <a:latin typeface="Calibri" panose="020F0502020204030204" pitchFamily="34" charset="0"/>
              </a:rPr>
              <a:t>Sentences                                                                  http://www.ictgames.com/highFreq/</a:t>
            </a:r>
          </a:p>
          <a:p>
            <a:r>
              <a:rPr lang="en-US" dirty="0">
                <a:solidFill>
                  <a:srgbClr val="000000"/>
                </a:solidFill>
                <a:latin typeface="Calibri" panose="020F0502020204030204" pitchFamily="34" charset="0"/>
              </a:rPr>
              <a:t>Squiggles                                                                    </a:t>
            </a:r>
            <a:r>
              <a:rPr lang="en-US" dirty="0" err="1">
                <a:solidFill>
                  <a:srgbClr val="000000"/>
                </a:solidFill>
                <a:latin typeface="Calibri" panose="020F0502020204030204" pitchFamily="34" charset="0"/>
              </a:rPr>
              <a:t>Alphablocks</a:t>
            </a:r>
            <a:endParaRPr lang="en-US" dirty="0">
              <a:solidFill>
                <a:srgbClr val="000000"/>
              </a:solidFill>
              <a:latin typeface="Calibri" panose="020F0502020204030204" pitchFamily="34" charset="0"/>
            </a:endParaRPr>
          </a:p>
          <a:p>
            <a:r>
              <a:rPr lang="en-US" dirty="0">
                <a:solidFill>
                  <a:srgbClr val="000000"/>
                </a:solidFill>
                <a:latin typeface="Calibri" panose="020F0502020204030204" pitchFamily="34" charset="0"/>
              </a:rPr>
              <a:t>123 writing                                                                 http://www.starfall.com/</a:t>
            </a:r>
          </a:p>
          <a:p>
            <a:r>
              <a:rPr lang="en-US" dirty="0">
                <a:solidFill>
                  <a:srgbClr val="000000"/>
                </a:solidFill>
                <a:latin typeface="Calibri" panose="020F0502020204030204" pitchFamily="34" charset="0"/>
              </a:rPr>
              <a:t>Teach me words                                                       http://www.education.com/games/tutu-blending-sounds-quiz/</a:t>
            </a:r>
          </a:p>
          <a:p>
            <a:r>
              <a:rPr lang="en-US" dirty="0">
                <a:solidFill>
                  <a:srgbClr val="000000"/>
                </a:solidFill>
                <a:latin typeface="Calibri" panose="020F0502020204030204" pitchFamily="34" charset="0"/>
              </a:rPr>
              <a:t>Reader </a:t>
            </a:r>
          </a:p>
          <a:p>
            <a:r>
              <a:rPr lang="en-US" dirty="0" err="1">
                <a:solidFill>
                  <a:srgbClr val="000000"/>
                </a:solidFill>
                <a:latin typeface="Calibri" panose="020F0502020204030204" pitchFamily="34" charset="0"/>
              </a:rPr>
              <a:t>Storykit</a:t>
            </a:r>
            <a:endParaRPr lang="en-US" dirty="0"/>
          </a:p>
          <a:p>
            <a:endParaRPr lang="en-GB" dirty="0"/>
          </a:p>
        </p:txBody>
      </p:sp>
    </p:spTree>
    <p:extLst>
      <p:ext uri="{BB962C8B-B14F-4D97-AF65-F5344CB8AC3E}">
        <p14:creationId xmlns:p14="http://schemas.microsoft.com/office/powerpoint/2010/main" val="2466798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CC86F-8D39-42FB-8210-C516126553DE}"/>
              </a:ext>
            </a:extLst>
          </p:cNvPr>
          <p:cNvSpPr>
            <a:spLocks noGrp="1"/>
          </p:cNvSpPr>
          <p:nvPr>
            <p:ph type="title"/>
          </p:nvPr>
        </p:nvSpPr>
        <p:spPr/>
        <p:txBody>
          <a:bodyPr/>
          <a:lstStyle/>
          <a:p>
            <a:r>
              <a:rPr lang="en-GB" dirty="0"/>
              <a:t>Cross Curricular</a:t>
            </a:r>
          </a:p>
        </p:txBody>
      </p:sp>
      <p:sp>
        <p:nvSpPr>
          <p:cNvPr id="3" name="Content Placeholder 2">
            <a:extLst>
              <a:ext uri="{FF2B5EF4-FFF2-40B4-BE49-F238E27FC236}">
                <a16:creationId xmlns:a16="http://schemas.microsoft.com/office/drawing/2014/main" id="{53969698-E117-44A1-82E4-58ABAA46CA08}"/>
              </a:ext>
            </a:extLst>
          </p:cNvPr>
          <p:cNvSpPr>
            <a:spLocks noGrp="1"/>
          </p:cNvSpPr>
          <p:nvPr>
            <p:ph idx="1"/>
          </p:nvPr>
        </p:nvSpPr>
        <p:spPr/>
        <p:txBody>
          <a:bodyPr>
            <a:normAutofit fontScale="55000" lnSpcReduction="20000"/>
          </a:bodyPr>
          <a:lstStyle/>
          <a:p>
            <a:r>
              <a:rPr lang="en-US" dirty="0">
                <a:latin typeface="CorisandeRegular" pitchFamily="2" charset="0"/>
              </a:rPr>
              <a:t>It is important to remember to link Phonics to every Area of Learning and to challenge children during their play based learning. This will give the children every opportunity to explore and learn in a fun way and will motivated the child to want to learn and share their experiences. </a:t>
            </a:r>
          </a:p>
          <a:p>
            <a:pPr>
              <a:buFontTx/>
              <a:buChar char="-"/>
            </a:pPr>
            <a:r>
              <a:rPr lang="en-US" dirty="0">
                <a:latin typeface="CorisandeRegular" pitchFamily="2" charset="0"/>
              </a:rPr>
              <a:t>Lists of what we need in our class</a:t>
            </a:r>
          </a:p>
          <a:p>
            <a:pPr>
              <a:buFontTx/>
              <a:buChar char="-"/>
            </a:pPr>
            <a:r>
              <a:rPr lang="en-US" dirty="0">
                <a:latin typeface="CorisandeRegular" pitchFamily="2" charset="0"/>
              </a:rPr>
              <a:t>Messages/notebooks for friends/teacher</a:t>
            </a:r>
          </a:p>
          <a:p>
            <a:pPr>
              <a:buFontTx/>
              <a:buChar char="-"/>
            </a:pPr>
            <a:r>
              <a:rPr lang="en-US" dirty="0">
                <a:latin typeface="CorisandeRegular" pitchFamily="2" charset="0"/>
              </a:rPr>
              <a:t>Reading instructions in class</a:t>
            </a:r>
          </a:p>
          <a:p>
            <a:pPr>
              <a:buFontTx/>
              <a:buChar char="-"/>
            </a:pPr>
            <a:r>
              <a:rPr lang="en-US" dirty="0">
                <a:latin typeface="CorisandeRegular" pitchFamily="2" charset="0"/>
              </a:rPr>
              <a:t>Tricky word password on door</a:t>
            </a:r>
          </a:p>
          <a:p>
            <a:pPr>
              <a:buFontTx/>
              <a:buChar char="-"/>
            </a:pPr>
            <a:r>
              <a:rPr lang="en-US" dirty="0">
                <a:latin typeface="CorisandeRegular" pitchFamily="2" charset="0"/>
              </a:rPr>
              <a:t>Construction drawing labelling and explanations</a:t>
            </a:r>
          </a:p>
          <a:p>
            <a:pPr>
              <a:buFontTx/>
              <a:buChar char="-"/>
            </a:pPr>
            <a:r>
              <a:rPr lang="en-US" dirty="0">
                <a:latin typeface="CorisandeRegular" pitchFamily="2" charset="0"/>
              </a:rPr>
              <a:t>Roleplays- lists for a kings castle, shopping lists, invitations</a:t>
            </a:r>
          </a:p>
          <a:p>
            <a:pPr>
              <a:buFontTx/>
              <a:buChar char="-"/>
            </a:pPr>
            <a:r>
              <a:rPr lang="en-US" dirty="0" err="1">
                <a:latin typeface="CorisandeRegular" pitchFamily="2" charset="0"/>
              </a:rPr>
              <a:t>Maths</a:t>
            </a:r>
            <a:r>
              <a:rPr lang="en-US" dirty="0">
                <a:latin typeface="CorisandeRegular" pitchFamily="2" charset="0"/>
              </a:rPr>
              <a:t> sets of instructions- how to write your numbers, how to be a good adder…</a:t>
            </a:r>
          </a:p>
          <a:p>
            <a:pPr>
              <a:buFontTx/>
              <a:buChar char="-"/>
            </a:pPr>
            <a:r>
              <a:rPr lang="en-US" dirty="0">
                <a:latin typeface="CorisandeRegular" pitchFamily="2" charset="0"/>
              </a:rPr>
              <a:t>Small world writing templates, reading challenge cards</a:t>
            </a:r>
          </a:p>
          <a:p>
            <a:pPr>
              <a:buFontTx/>
              <a:buChar char="-"/>
            </a:pPr>
            <a:r>
              <a:rPr lang="en-US" dirty="0">
                <a:latin typeface="CorisandeRegular" pitchFamily="2" charset="0"/>
              </a:rPr>
              <a:t>Labels and stimulus all around the classroom</a:t>
            </a:r>
          </a:p>
          <a:p>
            <a:pPr>
              <a:buFontTx/>
              <a:buChar char="-"/>
            </a:pPr>
            <a:r>
              <a:rPr lang="en-US" dirty="0">
                <a:latin typeface="CorisandeRegular" pitchFamily="2" charset="0"/>
              </a:rPr>
              <a:t>Investigation area question cards and drawing and writing about what you find (UTW)</a:t>
            </a:r>
          </a:p>
          <a:p>
            <a:endParaRPr lang="en-GB" dirty="0"/>
          </a:p>
        </p:txBody>
      </p:sp>
    </p:spTree>
    <p:extLst>
      <p:ext uri="{BB962C8B-B14F-4D97-AF65-F5344CB8AC3E}">
        <p14:creationId xmlns:p14="http://schemas.microsoft.com/office/powerpoint/2010/main" val="1800561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FF0000"/>
                </a:solidFill>
              </a:rPr>
              <a:t>Remember…..</a:t>
            </a:r>
          </a:p>
        </p:txBody>
      </p:sp>
      <p:sp>
        <p:nvSpPr>
          <p:cNvPr id="3" name="Content Placeholder 2"/>
          <p:cNvSpPr>
            <a:spLocks noGrp="1"/>
          </p:cNvSpPr>
          <p:nvPr>
            <p:ph idx="1"/>
          </p:nvPr>
        </p:nvSpPr>
        <p:spPr/>
        <p:txBody>
          <a:bodyPr>
            <a:normAutofit fontScale="92500"/>
          </a:bodyPr>
          <a:lstStyle/>
          <a:p>
            <a:pPr marL="0" indent="0">
              <a:buNone/>
            </a:pPr>
            <a:r>
              <a:rPr lang="en-US" sz="5400" dirty="0"/>
              <a:t>Children develop and learn at their own pace with appropriate support and challenge to meet their needs. </a:t>
            </a:r>
          </a:p>
          <a:p>
            <a:pPr marL="0" indent="0">
              <a:buNone/>
            </a:pPr>
            <a:r>
              <a:rPr lang="en-US" sz="5400" dirty="0"/>
              <a:t>Each child is unique.</a:t>
            </a:r>
            <a:r>
              <a:rPr lang="en-US" sz="5400" dirty="0">
                <a:sym typeface="Wingdings" panose="05000000000000000000" pitchFamily="2" charset="2"/>
              </a:rPr>
              <a:t></a:t>
            </a:r>
            <a:endParaRPr lang="en-US" sz="5400" dirty="0"/>
          </a:p>
          <a:p>
            <a:endParaRPr lang="en-US" dirty="0"/>
          </a:p>
          <a:p>
            <a:endParaRPr lang="en-US" dirty="0"/>
          </a:p>
        </p:txBody>
      </p:sp>
    </p:spTree>
    <p:extLst>
      <p:ext uri="{BB962C8B-B14F-4D97-AF65-F5344CB8AC3E}">
        <p14:creationId xmlns:p14="http://schemas.microsoft.com/office/powerpoint/2010/main" val="3500015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780</Words>
  <Application>Microsoft Office PowerPoint</Application>
  <PresentationFormat>On-screen Show (4:3)</PresentationFormat>
  <Paragraphs>106</Paragraphs>
  <Slides>16</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Arial Rounded MT Bold</vt:lpstr>
      <vt:lpstr>Calibri</vt:lpstr>
      <vt:lpstr>CorisandeRegular</vt:lpstr>
      <vt:lpstr>Wingdings</vt:lpstr>
      <vt:lpstr>Office Theme</vt:lpstr>
      <vt:lpstr>Phonics at Sacred Heart</vt:lpstr>
      <vt:lpstr>Aims of the session:</vt:lpstr>
      <vt:lpstr> JollyPhonics - see scheme online - model initial sound lesson ‘a’ - sound, not letter - each sound had a corresponding picture and song - hear, say, read, write  </vt:lpstr>
      <vt:lpstr>Clear, concise, sharp, short </vt:lpstr>
      <vt:lpstr>Phonics is….</vt:lpstr>
      <vt:lpstr>S a t p i n  sat in pin mat at nap it is a   m o g c k d  not cot kip man mad mat sad tom top pit pot cat can </vt:lpstr>
      <vt:lpstr>PowerPoint Presentation</vt:lpstr>
      <vt:lpstr>Tricky words</vt:lpstr>
      <vt:lpstr>Example lesson</vt:lpstr>
      <vt:lpstr>Opportunity to look at phonics activities that take place in early years</vt:lpstr>
      <vt:lpstr>Applying Phonic Knowledge </vt:lpstr>
      <vt:lpstr>Reading</vt:lpstr>
      <vt:lpstr>Practising at home</vt:lpstr>
      <vt:lpstr>PowerPoint Presentation</vt:lpstr>
      <vt:lpstr>Cross Curricular</vt:lpstr>
      <vt:lpstr>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Fun with Dad and Mum</dc:title>
  <dc:creator>Alisha Hocking</dc:creator>
  <cp:lastModifiedBy>S Austin</cp:lastModifiedBy>
  <cp:revision>40</cp:revision>
  <dcterms:created xsi:type="dcterms:W3CDTF">2014-10-11T12:45:51Z</dcterms:created>
  <dcterms:modified xsi:type="dcterms:W3CDTF">2018-11-06T17:19:17Z</dcterms:modified>
</cp:coreProperties>
</file>