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6" r:id="rId12"/>
    <p:sldId id="277" r:id="rId13"/>
    <p:sldId id="274" r:id="rId14"/>
    <p:sldId id="272" r:id="rId15"/>
    <p:sldId id="276" r:id="rId16"/>
    <p:sldId id="269" r:id="rId17"/>
    <p:sldId id="270" r:id="rId18"/>
    <p:sldId id="273" r:id="rId19"/>
    <p:sldId id="265" r:id="rId20"/>
    <p:sldId id="267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CD"/>
    <a:srgbClr val="FF3F4B"/>
    <a:srgbClr val="FF5E94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139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4194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7169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147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741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7247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136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209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97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15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29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FF3F4B"/>
            </a:gs>
            <a:gs pos="14000">
              <a:srgbClr val="FFD2CD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A338B-A6E2-47F5-8096-1F3214958196}" type="datetimeFigureOut">
              <a:rPr lang="en-GB" smtClean="0"/>
              <a:t>12/09/2019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55EEA-1E22-4FA0-BE3C-D09246AA6A5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43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credheartdundrum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470025"/>
          </a:xfrm>
        </p:spPr>
        <p:txBody>
          <a:bodyPr/>
          <a:lstStyle/>
          <a:p>
            <a:r>
              <a:rPr lang="en-GB" b="1" dirty="0" smtClean="0">
                <a:latin typeface="Comic Sans MS" pitchFamily="66" charset="0"/>
              </a:rPr>
              <a:t>Primary 3</a:t>
            </a:r>
            <a:r>
              <a:rPr lang="en-GB" b="1" dirty="0">
                <a:latin typeface="Comic Sans MS" pitchFamily="66" charset="0"/>
              </a:rPr>
              <a:t> </a:t>
            </a:r>
            <a:r>
              <a:rPr lang="en-GB" b="1" dirty="0">
                <a:latin typeface="Comic Sans MS" pitchFamily="66" charset="0"/>
              </a:rPr>
              <a:t>&amp;</a:t>
            </a:r>
            <a:r>
              <a:rPr lang="en-GB" b="1" dirty="0" smtClean="0">
                <a:latin typeface="Comic Sans MS" pitchFamily="66" charset="0"/>
              </a:rPr>
              <a:t> </a:t>
            </a:r>
            <a:r>
              <a:rPr lang="en-GB" b="1" dirty="0" smtClean="0">
                <a:latin typeface="Comic Sans MS" pitchFamily="66" charset="0"/>
              </a:rPr>
              <a:t>4</a:t>
            </a:r>
            <a:br>
              <a:rPr lang="en-GB" b="1" dirty="0" smtClean="0">
                <a:latin typeface="Comic Sans MS" pitchFamily="66" charset="0"/>
              </a:rPr>
            </a:br>
            <a:r>
              <a:rPr lang="en-GB" b="1" dirty="0" smtClean="0">
                <a:latin typeface="Comic Sans MS" pitchFamily="66" charset="0"/>
              </a:rPr>
              <a:t>Curriculum Outline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2996952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Sacred Heart Primary School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Tuesday 12</a:t>
            </a:r>
            <a:r>
              <a:rPr lang="en-GB" baseline="30000" dirty="0" smtClean="0">
                <a:solidFill>
                  <a:schemeClr val="tx1"/>
                </a:solidFill>
                <a:latin typeface="Comic Sans MS" pitchFamily="66" charset="0"/>
              </a:rPr>
              <a:t>th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September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65104"/>
            <a:ext cx="1522462" cy="1651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60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Numeracy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4973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200" b="1" dirty="0">
                <a:latin typeface="Comic Sans MS" pitchFamily="66" charset="0"/>
              </a:rPr>
              <a:t>Place Value</a:t>
            </a:r>
          </a:p>
          <a:p>
            <a:pPr lvl="0"/>
            <a:r>
              <a:rPr lang="en-GB" sz="1200" dirty="0">
                <a:latin typeface="Comic Sans MS" pitchFamily="66" charset="0"/>
              </a:rPr>
              <a:t>Numbers </a:t>
            </a:r>
            <a:r>
              <a:rPr lang="en-GB" sz="1200" dirty="0" smtClean="0">
                <a:latin typeface="Comic Sans MS" pitchFamily="66" charset="0"/>
              </a:rPr>
              <a:t>to 100 then 1000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Counting on and counting back</a:t>
            </a:r>
            <a:endParaRPr lang="en-GB" sz="1200" dirty="0">
              <a:latin typeface="Comic Sans MS" pitchFamily="66" charset="0"/>
            </a:endParaRPr>
          </a:p>
          <a:p>
            <a:pPr lvl="0"/>
            <a:r>
              <a:rPr lang="en-GB" sz="1200" dirty="0">
                <a:latin typeface="Comic Sans MS" pitchFamily="66" charset="0"/>
              </a:rPr>
              <a:t>Estimating</a:t>
            </a:r>
          </a:p>
          <a:p>
            <a:pPr lvl="0"/>
            <a:r>
              <a:rPr lang="en-GB" sz="1200" dirty="0">
                <a:latin typeface="Comic Sans MS" pitchFamily="66" charset="0"/>
              </a:rPr>
              <a:t>Rounding/adjusting</a:t>
            </a:r>
          </a:p>
          <a:p>
            <a:pPr lvl="0"/>
            <a:r>
              <a:rPr lang="en-GB" sz="1200" dirty="0">
                <a:latin typeface="Comic Sans MS" pitchFamily="66" charset="0"/>
              </a:rPr>
              <a:t>Ordering</a:t>
            </a:r>
          </a:p>
          <a:p>
            <a:pPr marL="0" indent="0">
              <a:buNone/>
            </a:pPr>
            <a:endParaRPr lang="en-GB" sz="12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200" b="1" dirty="0">
                <a:latin typeface="Comic Sans MS" pitchFamily="66" charset="0"/>
              </a:rPr>
              <a:t>Addition/Subtraction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2-3 </a:t>
            </a:r>
            <a:r>
              <a:rPr lang="en-GB" sz="1200" dirty="0">
                <a:latin typeface="Comic Sans MS" pitchFamily="66" charset="0"/>
              </a:rPr>
              <a:t>digit numbers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Linking addition with subtraction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With and without bridging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With partitioning</a:t>
            </a:r>
          </a:p>
          <a:p>
            <a:pPr marL="0" lvl="0" indent="0">
              <a:buNone/>
            </a:pPr>
            <a:endParaRPr lang="en-GB" sz="12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200" b="1" dirty="0">
                <a:latin typeface="Comic Sans MS" pitchFamily="66" charset="0"/>
              </a:rPr>
              <a:t>Multiplication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Table facts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2 digit numbers by 2  &amp; 10</a:t>
            </a:r>
          </a:p>
          <a:p>
            <a:pPr lvl="0"/>
            <a:endParaRPr lang="en-GB" sz="12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200" b="1" dirty="0">
                <a:latin typeface="Comic Sans MS" pitchFamily="66" charset="0"/>
              </a:rPr>
              <a:t>Division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Dividing 2,3,5,10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linking multiplication with division</a:t>
            </a:r>
          </a:p>
          <a:p>
            <a:pPr lvl="0"/>
            <a:r>
              <a:rPr lang="en-GB" sz="1200" dirty="0" smtClean="0">
                <a:latin typeface="Comic Sans MS" pitchFamily="66" charset="0"/>
              </a:rPr>
              <a:t>2 digit numbers beyond tables</a:t>
            </a:r>
          </a:p>
          <a:p>
            <a:pPr marL="0" lvl="0" indent="0">
              <a:buNone/>
            </a:pPr>
            <a:endParaRPr lang="en-GB" sz="2400" dirty="0"/>
          </a:p>
        </p:txBody>
      </p:sp>
      <p:pic>
        <p:nvPicPr>
          <p:cNvPr id="5" name="Picture 4" descr="Image result for maths clip ar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13386"/>
            <a:ext cx="2952328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463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latin typeface="Comic Sans MS" pitchFamily="66" charset="0"/>
              </a:rPr>
              <a:t>Fractions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Mixed numbers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Equivalence 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halves, quarters, tenths, thirds, fifths </a:t>
            </a:r>
            <a:endParaRPr lang="en-GB" sz="2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2000" b="1" dirty="0">
                <a:latin typeface="Comic Sans MS" pitchFamily="66" charset="0"/>
              </a:rPr>
              <a:t>Decimals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Notation for tenths, units and tenths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ordering</a:t>
            </a:r>
            <a:endParaRPr lang="en-GB" sz="2000" dirty="0">
              <a:latin typeface="Comic Sans MS" pitchFamily="66" charset="0"/>
            </a:endParaRPr>
          </a:p>
          <a:p>
            <a:pPr marL="0" indent="0">
              <a:buNone/>
            </a:pPr>
            <a:endParaRPr lang="en-GB" sz="2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2000" b="1" dirty="0">
                <a:latin typeface="Comic Sans MS" pitchFamily="66" charset="0"/>
              </a:rPr>
              <a:t>Number Properties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Multiples 0f 2,3,4,5,and 10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Negative numbers </a:t>
            </a:r>
            <a:r>
              <a:rPr lang="en-GB" sz="2000" dirty="0" err="1" smtClean="0">
                <a:latin typeface="Comic Sans MS" pitchFamily="66" charset="0"/>
              </a:rPr>
              <a:t>e.g</a:t>
            </a:r>
            <a:r>
              <a:rPr lang="en-GB" sz="2000" dirty="0" smtClean="0">
                <a:latin typeface="Comic Sans MS" pitchFamily="66" charset="0"/>
              </a:rPr>
              <a:t> temperatures</a:t>
            </a:r>
            <a:endParaRPr lang="en-GB" sz="2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2000" b="1" dirty="0">
                <a:latin typeface="Comic Sans MS" pitchFamily="66" charset="0"/>
              </a:rPr>
              <a:t>Area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Squared and half squared centimetres</a:t>
            </a:r>
          </a:p>
          <a:p>
            <a:pPr lvl="0"/>
            <a:r>
              <a:rPr lang="en-GB" sz="2000" dirty="0" smtClean="0">
                <a:latin typeface="Comic Sans MS" pitchFamily="66" charset="0"/>
              </a:rPr>
              <a:t>Non-standard units</a:t>
            </a:r>
          </a:p>
          <a:p>
            <a:pPr lvl="0"/>
            <a:endParaRPr lang="en-GB" sz="1400" dirty="0" smtClean="0">
              <a:latin typeface="Comic Sans MS" pitchFamily="66" charset="0"/>
            </a:endParaRPr>
          </a:p>
          <a:p>
            <a:pPr lvl="0"/>
            <a:endParaRPr lang="en-GB" sz="1400" dirty="0" smtClean="0">
              <a:latin typeface="Comic Sans MS" pitchFamily="66" charset="0"/>
            </a:endParaRPr>
          </a:p>
        </p:txBody>
      </p:sp>
      <p:sp>
        <p:nvSpPr>
          <p:cNvPr id="5" name="AutoShape 2" descr="Image result for Fractions Clip Art"/>
          <p:cNvSpPr>
            <a:spLocks noChangeAspect="1" noChangeArrowheads="1"/>
          </p:cNvSpPr>
          <p:nvPr/>
        </p:nvSpPr>
        <p:spPr bwMode="auto">
          <a:xfrm>
            <a:off x="63500" y="-808038"/>
            <a:ext cx="169545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Image result for Fractions Clip Ar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40899"/>
            <a:ext cx="2371725" cy="2381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60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4" y="548680"/>
            <a:ext cx="8229600" cy="4785395"/>
          </a:xfrm>
        </p:spPr>
        <p:txBody>
          <a:bodyPr>
            <a:noAutofit/>
          </a:bodyPr>
          <a:lstStyle/>
          <a:p>
            <a:endParaRPr lang="en-GB" sz="14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 smtClean="0">
                <a:latin typeface="Comic Sans MS" pitchFamily="66" charset="0"/>
              </a:rPr>
              <a:t>Volume/Capacity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measuring, reading, estimating</a:t>
            </a:r>
          </a:p>
          <a:p>
            <a:pPr marL="0" lvl="0" indent="0">
              <a:buNone/>
            </a:pPr>
            <a:endParaRPr lang="en-GB" sz="16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 smtClean="0">
                <a:latin typeface="Comic Sans MS" pitchFamily="66" charset="0"/>
              </a:rPr>
              <a:t>Time</a:t>
            </a:r>
            <a:endParaRPr lang="en-GB" sz="1600" b="1" dirty="0">
              <a:latin typeface="Comic Sans MS" pitchFamily="66" charset="0"/>
            </a:endParaRPr>
          </a:p>
          <a:p>
            <a:pPr lvl="0"/>
            <a:r>
              <a:rPr lang="en-GB" sz="1600" dirty="0" smtClean="0">
                <a:latin typeface="Comic Sans MS" pitchFamily="66" charset="0"/>
              </a:rPr>
              <a:t>Calendar dates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Durations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Writing times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Timetables </a:t>
            </a:r>
          </a:p>
          <a:p>
            <a:pPr marL="0" indent="0">
              <a:buNone/>
            </a:pPr>
            <a:endParaRPr lang="en-GB" sz="16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 smtClean="0">
                <a:latin typeface="Comic Sans MS" pitchFamily="66" charset="0"/>
              </a:rPr>
              <a:t>Length</a:t>
            </a:r>
            <a:endParaRPr lang="en-GB" sz="1600" dirty="0" smtClean="0">
              <a:latin typeface="Comic Sans MS" pitchFamily="66" charset="0"/>
            </a:endParaRPr>
          </a:p>
          <a:p>
            <a:pPr lvl="0"/>
            <a:r>
              <a:rPr lang="en-GB" sz="1600" dirty="0" smtClean="0">
                <a:latin typeface="Comic Sans MS" pitchFamily="66" charset="0"/>
              </a:rPr>
              <a:t>Metres and centimetres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Fractions of length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Perimeter</a:t>
            </a:r>
          </a:p>
          <a:p>
            <a:pPr marL="0" lvl="0" indent="0">
              <a:buNone/>
            </a:pPr>
            <a:endParaRPr lang="en-GB" sz="1600" dirty="0" smtClean="0">
              <a:latin typeface="Comic Sans MS" pitchFamily="66" charset="0"/>
            </a:endParaRPr>
          </a:p>
          <a:p>
            <a:pPr marL="0" indent="0">
              <a:buNone/>
            </a:pPr>
            <a:endParaRPr lang="en-GB" sz="16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1600" b="1" dirty="0" smtClean="0">
                <a:latin typeface="Comic Sans MS" pitchFamily="66" charset="0"/>
              </a:rPr>
              <a:t>Weight</a:t>
            </a:r>
            <a:endParaRPr lang="en-GB" sz="1600" b="1" dirty="0">
              <a:latin typeface="Comic Sans MS" pitchFamily="66" charset="0"/>
            </a:endParaRPr>
          </a:p>
          <a:p>
            <a:pPr lvl="0"/>
            <a:r>
              <a:rPr lang="en-GB" sz="1600" dirty="0">
                <a:latin typeface="Comic Sans MS" pitchFamily="66" charset="0"/>
              </a:rPr>
              <a:t>Grams, </a:t>
            </a:r>
            <a:r>
              <a:rPr lang="en-GB" sz="1600" dirty="0" smtClean="0">
                <a:latin typeface="Comic Sans MS" pitchFamily="66" charset="0"/>
              </a:rPr>
              <a:t>kilograms</a:t>
            </a:r>
            <a:endParaRPr lang="en-GB" sz="1600" dirty="0">
              <a:latin typeface="Comic Sans MS" pitchFamily="66" charset="0"/>
            </a:endParaRPr>
          </a:p>
          <a:p>
            <a:pPr lvl="0"/>
            <a:r>
              <a:rPr lang="en-GB" sz="1600" dirty="0">
                <a:latin typeface="Comic Sans MS" pitchFamily="66" charset="0"/>
              </a:rPr>
              <a:t>Reading scales</a:t>
            </a:r>
          </a:p>
          <a:p>
            <a:pPr marL="0" indent="0">
              <a:buNone/>
            </a:pPr>
            <a:endParaRPr lang="en-GB" sz="1400" dirty="0">
              <a:latin typeface="Comic Sans MS" pitchFamily="66" charset="0"/>
            </a:endParaRPr>
          </a:p>
          <a:p>
            <a:endParaRPr lang="en-GB" sz="1400" dirty="0"/>
          </a:p>
        </p:txBody>
      </p:sp>
      <p:pic>
        <p:nvPicPr>
          <p:cNvPr id="7" name="Picture 6" descr="Image result for perimeter Clip Art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293096"/>
            <a:ext cx="2898019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240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53347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3500" b="1" dirty="0">
                <a:latin typeface="Comic Sans MS" pitchFamily="66" charset="0"/>
              </a:rPr>
              <a:t>2D </a:t>
            </a:r>
            <a:r>
              <a:rPr lang="en-GB" sz="4000" b="1" dirty="0">
                <a:latin typeface="Comic Sans MS" pitchFamily="66" charset="0"/>
              </a:rPr>
              <a:t>Shape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Line symmetry, 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Property of shape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triangles</a:t>
            </a:r>
            <a:r>
              <a:rPr lang="en-GB" sz="40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3D Shape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Identifying shapes, faces, vertices and edges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Constructing shapes</a:t>
            </a:r>
            <a:endParaRPr lang="en-GB" sz="4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Position/Movement/Angles/Co-ordinates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Grid references and co-ordinates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8 point compass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Clockwise and anti-clockwise turns</a:t>
            </a:r>
            <a:endParaRPr lang="en-GB" sz="40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Data Handling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Tally charts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Bar charts and pictograms</a:t>
            </a:r>
          </a:p>
          <a:p>
            <a:pPr lvl="0"/>
            <a:r>
              <a:rPr lang="en-GB" sz="4000" dirty="0" smtClean="0">
                <a:latin typeface="Comic Sans MS" pitchFamily="66" charset="0"/>
              </a:rPr>
              <a:t>Carroll and Venn diagrams</a:t>
            </a:r>
          </a:p>
        </p:txBody>
      </p:sp>
      <p:pic>
        <p:nvPicPr>
          <p:cNvPr id="5" name="Picture 4" descr="Image result for carroll diagra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29001"/>
            <a:ext cx="3312368" cy="25391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6485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Literacy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latin typeface="Comic Sans MS" pitchFamily="66" charset="0"/>
              </a:rPr>
              <a:t>Grammar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Nouns, verbs, adjectives, adverbs, pronouns, prepositions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Prefixes and suffixes</a:t>
            </a:r>
          </a:p>
          <a:p>
            <a:pPr lvl="0"/>
            <a:r>
              <a:rPr lang="en-GB" sz="1600" dirty="0" smtClean="0">
                <a:latin typeface="Comic Sans MS" pitchFamily="66" charset="0"/>
              </a:rPr>
              <a:t>Syllables</a:t>
            </a:r>
            <a:endParaRPr lang="en-GB" sz="1600" dirty="0">
              <a:latin typeface="Comic Sans MS" pitchFamily="66" charset="0"/>
            </a:endParaRPr>
          </a:p>
          <a:p>
            <a:pPr lvl="0"/>
            <a:r>
              <a:rPr lang="en-GB" sz="1600" dirty="0">
                <a:latin typeface="Comic Sans MS" pitchFamily="66" charset="0"/>
              </a:rPr>
              <a:t>Compound words, contractions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Direct and indirect speech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Punctuation – capital letters, full stops, commas, question marks, exclamation marks, </a:t>
            </a:r>
            <a:r>
              <a:rPr lang="en-GB" sz="1600" dirty="0" smtClean="0">
                <a:latin typeface="Comic Sans MS" pitchFamily="66" charset="0"/>
              </a:rPr>
              <a:t>apostrophes, speech marks.</a:t>
            </a:r>
            <a:endParaRPr lang="en-GB" sz="1600" dirty="0">
              <a:latin typeface="Comic Sans MS" pitchFamily="66" charset="0"/>
            </a:endParaRPr>
          </a:p>
          <a:p>
            <a:pPr lvl="0"/>
            <a:r>
              <a:rPr lang="en-GB" sz="1600" dirty="0">
                <a:latin typeface="Comic Sans MS" pitchFamily="66" charset="0"/>
              </a:rPr>
              <a:t>Conjunctions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Similes and metaphors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Homophones, </a:t>
            </a:r>
            <a:r>
              <a:rPr lang="en-GB" sz="1600" dirty="0" smtClean="0">
                <a:latin typeface="Comic Sans MS" pitchFamily="66" charset="0"/>
              </a:rPr>
              <a:t>antonyms, synonyms </a:t>
            </a:r>
            <a:endParaRPr lang="en-GB" sz="1600" dirty="0">
              <a:latin typeface="Comic Sans MS" pitchFamily="66" charset="0"/>
            </a:endParaRPr>
          </a:p>
          <a:p>
            <a:pPr lvl="0"/>
            <a:r>
              <a:rPr lang="en-GB" sz="1600" dirty="0">
                <a:latin typeface="Comic Sans MS" pitchFamily="66" charset="0"/>
              </a:rPr>
              <a:t>Apostrophes – contractions and possession</a:t>
            </a:r>
          </a:p>
          <a:p>
            <a:pPr lvl="0"/>
            <a:r>
              <a:rPr lang="en-GB" sz="1600" dirty="0">
                <a:latin typeface="Comic Sans MS" pitchFamily="66" charset="0"/>
              </a:rPr>
              <a:t>Tenses- past, present and future</a:t>
            </a:r>
          </a:p>
          <a:p>
            <a:endParaRPr lang="en-GB" sz="1600" dirty="0"/>
          </a:p>
        </p:txBody>
      </p:sp>
      <p:pic>
        <p:nvPicPr>
          <p:cNvPr id="5" name="Picture 4" descr="Image result for writing Clip Art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2" t="2174" r="9824" b="4348"/>
          <a:stretch/>
        </p:blipFill>
        <p:spPr bwMode="auto">
          <a:xfrm>
            <a:off x="7236296" y="925512"/>
            <a:ext cx="949449" cy="919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1778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21744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Text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Reading for comprehension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Analyse </a:t>
            </a:r>
            <a:r>
              <a:rPr lang="en-GB" sz="4000" dirty="0" smtClean="0">
                <a:latin typeface="Comic Sans MS" pitchFamily="66" charset="0"/>
              </a:rPr>
              <a:t>/ Compare </a:t>
            </a:r>
            <a:r>
              <a:rPr lang="en-GB" sz="4000" dirty="0">
                <a:latin typeface="Comic Sans MS" pitchFamily="66" charset="0"/>
              </a:rPr>
              <a:t>texts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Investigate characters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Develop active attitude towards reading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Prediction, sequencing, anticipating events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Evaluate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Similarities and differences</a:t>
            </a: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  <a:p>
            <a:pPr marL="0" indent="0">
              <a:buNone/>
            </a:pPr>
            <a:r>
              <a:rPr lang="en-GB" sz="4000" b="1" dirty="0">
                <a:latin typeface="Comic Sans MS" pitchFamily="66" charset="0"/>
              </a:rPr>
              <a:t>Writing </a:t>
            </a:r>
            <a:endParaRPr lang="en-GB" sz="4000" dirty="0">
              <a:latin typeface="Comic Sans MS" pitchFamily="66" charset="0"/>
            </a:endParaRPr>
          </a:p>
          <a:p>
            <a:pPr lvl="0"/>
            <a:r>
              <a:rPr lang="en-GB" sz="4000" dirty="0">
                <a:latin typeface="Comic Sans MS" pitchFamily="66" charset="0"/>
              </a:rPr>
              <a:t>Poetry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Fiction and non-fiction exposure to texts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Newspaper reports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Recount, report, instructional, discussion, explanation and persuasive writing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Diaries</a:t>
            </a:r>
          </a:p>
          <a:p>
            <a:pPr lvl="0"/>
            <a:r>
              <a:rPr lang="en-GB" sz="4000" dirty="0">
                <a:latin typeface="Comic Sans MS" pitchFamily="66" charset="0"/>
              </a:rPr>
              <a:t>Letters</a:t>
            </a:r>
          </a:p>
          <a:p>
            <a:pPr marL="0" indent="0">
              <a:buNone/>
            </a:pPr>
            <a:r>
              <a:rPr lang="en-GB" sz="4000" dirty="0">
                <a:latin typeface="Comic Sans MS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2675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i="1" dirty="0">
                <a:latin typeface="Comic Sans MS" pitchFamily="66" charset="0"/>
              </a:rPr>
              <a:t>World Around Us </a:t>
            </a:r>
            <a:r>
              <a:rPr lang="en-GB" sz="800" dirty="0">
                <a:latin typeface="Comic Sans MS" pitchFamily="66" charset="0"/>
              </a:rPr>
              <a:t/>
            </a:r>
            <a:br>
              <a:rPr lang="en-GB" sz="800" dirty="0">
                <a:latin typeface="Comic Sans MS" pitchFamily="66" charset="0"/>
              </a:rPr>
            </a:br>
            <a:r>
              <a:rPr lang="en-GB" sz="2200" dirty="0">
                <a:latin typeface="Comic Sans MS" pitchFamily="66" charset="0"/>
              </a:rPr>
              <a:t>(History, Geography, Science and Technology)</a:t>
            </a:r>
            <a:r>
              <a:rPr lang="en-GB" sz="2200" dirty="0"/>
              <a:t/>
            </a:r>
            <a:br>
              <a:rPr lang="en-GB" sz="2200" dirty="0"/>
            </a:br>
            <a:endParaRPr lang="en-GB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006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i="1" u="sng" dirty="0">
                <a:latin typeface="Comic Sans MS" pitchFamily="66" charset="0"/>
              </a:rPr>
              <a:t>Topics of S</a:t>
            </a:r>
            <a:r>
              <a:rPr lang="en-GB" b="1" i="1" u="sng" dirty="0" smtClean="0">
                <a:latin typeface="Comic Sans MS" pitchFamily="66" charset="0"/>
              </a:rPr>
              <a:t>tudy:</a:t>
            </a:r>
            <a:endParaRPr lang="en-GB" dirty="0">
              <a:latin typeface="Comic Sans MS" pitchFamily="66" charset="0"/>
            </a:endParaRPr>
          </a:p>
          <a:p>
            <a:pPr lvl="0"/>
            <a:r>
              <a:rPr lang="en-GB" dirty="0" smtClean="0">
                <a:latin typeface="Comic Sans MS" pitchFamily="66" charset="0"/>
              </a:rPr>
              <a:t>My school and the Local Area</a:t>
            </a:r>
          </a:p>
          <a:p>
            <a:pPr lvl="0"/>
            <a:r>
              <a:rPr lang="en-GB" dirty="0" smtClean="0">
                <a:latin typeface="Comic Sans MS" pitchFamily="66" charset="0"/>
              </a:rPr>
              <a:t>Wonderful weather</a:t>
            </a:r>
          </a:p>
          <a:p>
            <a:pPr lvl="0"/>
            <a:r>
              <a:rPr lang="en-GB" dirty="0" smtClean="0">
                <a:latin typeface="Comic Sans MS" pitchFamily="66" charset="0"/>
              </a:rPr>
              <a:t>Toys</a:t>
            </a:r>
            <a:endParaRPr lang="en-GB" dirty="0">
              <a:latin typeface="Comic Sans MS" pitchFamily="66" charset="0"/>
            </a:endParaRPr>
          </a:p>
          <a:p>
            <a:pPr lvl="0"/>
            <a:r>
              <a:rPr lang="en-GB" b="1" dirty="0"/>
              <a:t>UEFA </a:t>
            </a:r>
            <a:r>
              <a:rPr lang="en-GB" b="1" dirty="0" smtClean="0"/>
              <a:t>Euro 2020</a:t>
            </a:r>
            <a:endParaRPr lang="en-GB" b="1" dirty="0" smtClean="0">
              <a:latin typeface="Comic Sans MS" pitchFamily="66" charset="0"/>
            </a:endParaRPr>
          </a:p>
          <a:p>
            <a:pPr lvl="0"/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Through </a:t>
            </a:r>
            <a:r>
              <a:rPr lang="en-GB" dirty="0">
                <a:latin typeface="Comic Sans MS" pitchFamily="66" charset="0"/>
              </a:rPr>
              <a:t>the contributory elements of History, Geography and Science and Technology, pupils should develop knowledge, understanding and skills in: </a:t>
            </a:r>
          </a:p>
          <a:p>
            <a:endParaRPr lang="en-GB" b="1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omic Sans MS" pitchFamily="66" charset="0"/>
              </a:rPr>
              <a:t>Interdependence </a:t>
            </a:r>
            <a:endParaRPr lang="en-GB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Pupils should be enabled to explore: </a:t>
            </a:r>
          </a:p>
          <a:p>
            <a:r>
              <a:rPr lang="en-GB" dirty="0" smtClean="0">
                <a:latin typeface="Comic Sans MS" pitchFamily="66" charset="0"/>
              </a:rPr>
              <a:t>How </a:t>
            </a:r>
            <a:r>
              <a:rPr lang="en-GB" dirty="0">
                <a:latin typeface="Comic Sans MS" pitchFamily="66" charset="0"/>
              </a:rPr>
              <a:t>they and others interact in the world; </a:t>
            </a:r>
          </a:p>
          <a:p>
            <a:r>
              <a:rPr lang="en-GB" dirty="0" smtClean="0">
                <a:latin typeface="Comic Sans MS" pitchFamily="66" charset="0"/>
              </a:rPr>
              <a:t>How </a:t>
            </a:r>
            <a:r>
              <a:rPr lang="en-GB" dirty="0">
                <a:latin typeface="Comic Sans MS" pitchFamily="66" charset="0"/>
              </a:rPr>
              <a:t>living things rely on each other within the natural world; </a:t>
            </a:r>
          </a:p>
          <a:p>
            <a:r>
              <a:rPr lang="en-GB" dirty="0" smtClean="0">
                <a:latin typeface="Comic Sans MS" pitchFamily="66" charset="0"/>
              </a:rPr>
              <a:t>Interdependence </a:t>
            </a:r>
            <a:r>
              <a:rPr lang="en-GB" dirty="0">
                <a:latin typeface="Comic Sans MS" pitchFamily="66" charset="0"/>
              </a:rPr>
              <a:t>of people and the environment and how this has been accelerated over time by advances in transport and communications; </a:t>
            </a:r>
          </a:p>
          <a:p>
            <a:r>
              <a:rPr lang="en-GB" dirty="0" smtClean="0">
                <a:latin typeface="Comic Sans MS" pitchFamily="66" charset="0"/>
              </a:rPr>
              <a:t>The </a:t>
            </a:r>
            <a:r>
              <a:rPr lang="en-GB" dirty="0">
                <a:latin typeface="Comic Sans MS" pitchFamily="66" charset="0"/>
              </a:rPr>
              <a:t>effect of people on the natural and built environment over time.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52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204" y="449288"/>
            <a:ext cx="8229600" cy="640871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Place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place influences the nature of life; </a:t>
            </a:r>
          </a:p>
          <a:p>
            <a:r>
              <a:rPr lang="en-GB" sz="5600" dirty="0" smtClean="0">
                <a:latin typeface="Comic Sans MS" pitchFamily="66" charset="0"/>
              </a:rPr>
              <a:t> </a:t>
            </a:r>
            <a:r>
              <a:rPr lang="en-GB" sz="5600" dirty="0">
                <a:latin typeface="Comic Sans MS" pitchFamily="66" charset="0"/>
              </a:rPr>
              <a:t>Ways in which people, plants and animals depend on the features and materials in places and how they adapt to their environment; </a:t>
            </a:r>
            <a:endParaRPr lang="en-GB" sz="5600" dirty="0" smtClean="0">
              <a:latin typeface="Comic Sans MS" pitchFamily="66" charset="0"/>
            </a:endParaRPr>
          </a:p>
          <a:p>
            <a:r>
              <a:rPr lang="en-GB" sz="5600" dirty="0" smtClean="0">
                <a:latin typeface="Comic Sans MS" pitchFamily="66" charset="0"/>
              </a:rPr>
              <a:t>Features </a:t>
            </a:r>
            <a:r>
              <a:rPr lang="en-GB" sz="5600" dirty="0">
                <a:latin typeface="Comic Sans MS" pitchFamily="66" charset="0"/>
              </a:rPr>
              <a:t>of, and variations in places, including physical, human, climatic, vegetation and animal life; </a:t>
            </a:r>
          </a:p>
          <a:p>
            <a:r>
              <a:rPr lang="en-GB" sz="5600" dirty="0" smtClean="0">
                <a:latin typeface="Comic Sans MS" pitchFamily="66" charset="0"/>
              </a:rPr>
              <a:t>Our </a:t>
            </a:r>
            <a:r>
              <a:rPr lang="en-GB" sz="5600" dirty="0">
                <a:latin typeface="Comic Sans MS" pitchFamily="66" charset="0"/>
              </a:rPr>
              <a:t>place in the universe; </a:t>
            </a:r>
          </a:p>
          <a:p>
            <a:r>
              <a:rPr lang="en-GB" sz="5600" dirty="0" smtClean="0">
                <a:latin typeface="Comic Sans MS" pitchFamily="66" charset="0"/>
              </a:rPr>
              <a:t>Change </a:t>
            </a:r>
            <a:r>
              <a:rPr lang="en-GB" sz="5600" dirty="0">
                <a:latin typeface="Comic Sans MS" pitchFamily="66" charset="0"/>
              </a:rPr>
              <a:t>over time in places; </a:t>
            </a:r>
          </a:p>
          <a:p>
            <a:r>
              <a:rPr lang="en-GB" sz="5600" dirty="0" smtClean="0">
                <a:latin typeface="Comic Sans MS" pitchFamily="66" charset="0"/>
              </a:rPr>
              <a:t>Positive </a:t>
            </a:r>
            <a:r>
              <a:rPr lang="en-GB" sz="5600" dirty="0">
                <a:latin typeface="Comic Sans MS" pitchFamily="66" charset="0"/>
              </a:rPr>
              <a:t>and negative effects of natural and human events upon place over time. </a:t>
            </a:r>
          </a:p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 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b="1" dirty="0">
                <a:latin typeface="Comic Sans MS" pitchFamily="66" charset="0"/>
              </a:rPr>
              <a:t>Movement and Energy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>
                <a:latin typeface="Comic Sans MS" pitchFamily="66" charset="0"/>
              </a:rPr>
              <a:t>T</a:t>
            </a:r>
            <a:r>
              <a:rPr lang="en-GB" sz="5600" dirty="0" smtClean="0">
                <a:latin typeface="Comic Sans MS" pitchFamily="66" charset="0"/>
              </a:rPr>
              <a:t>he </a:t>
            </a:r>
            <a:r>
              <a:rPr lang="en-GB" sz="5600" dirty="0">
                <a:latin typeface="Comic Sans MS" pitchFamily="66" charset="0"/>
              </a:rPr>
              <a:t>causes and effect of energy, forces and movement; </a:t>
            </a:r>
          </a:p>
          <a:p>
            <a:r>
              <a:rPr lang="en-GB" sz="5600" dirty="0" smtClean="0">
                <a:latin typeface="Comic Sans MS" pitchFamily="66" charset="0"/>
              </a:rPr>
              <a:t>Causes </a:t>
            </a:r>
            <a:r>
              <a:rPr lang="en-GB" sz="5600" dirty="0">
                <a:latin typeface="Comic Sans MS" pitchFamily="66" charset="0"/>
              </a:rPr>
              <a:t>that effect the movement of people and animals;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movement can be accelerated by human and natural events such as wars, earthquakes, famine or floods; </a:t>
            </a:r>
          </a:p>
          <a:p>
            <a:r>
              <a:rPr lang="en-GB" sz="5600" dirty="0" smtClean="0">
                <a:latin typeface="Comic Sans MS" pitchFamily="66" charset="0"/>
              </a:rPr>
              <a:t>Positive </a:t>
            </a:r>
            <a:r>
              <a:rPr lang="en-GB" sz="5600" dirty="0">
                <a:latin typeface="Comic Sans MS" pitchFamily="66" charset="0"/>
              </a:rPr>
              <a:t>and negative consequences of movement and its impact on people, places and interdependence. </a:t>
            </a:r>
          </a:p>
          <a:p>
            <a:pPr marL="0" indent="0">
              <a:buNone/>
            </a:pPr>
            <a:endParaRPr lang="en-GB" sz="5600" b="1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b="1" dirty="0" smtClean="0">
                <a:latin typeface="Comic Sans MS" pitchFamily="66" charset="0"/>
              </a:rPr>
              <a:t>Change </a:t>
            </a:r>
            <a:r>
              <a:rPr lang="en-GB" sz="5600" b="1" dirty="0">
                <a:latin typeface="Comic Sans MS" pitchFamily="66" charset="0"/>
              </a:rPr>
              <a:t>over Time </a:t>
            </a:r>
            <a:endParaRPr lang="en-GB" sz="56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en-GB" sz="5600" dirty="0">
                <a:latin typeface="Comic Sans MS" pitchFamily="66" charset="0"/>
              </a:rPr>
              <a:t>Pupils will explore: </a:t>
            </a:r>
          </a:p>
          <a:p>
            <a:r>
              <a:rPr lang="en-GB" sz="5600" dirty="0" smtClean="0">
                <a:latin typeface="Comic Sans MS" pitchFamily="66" charset="0"/>
              </a:rPr>
              <a:t>How </a:t>
            </a:r>
            <a:r>
              <a:rPr lang="en-GB" sz="5600" dirty="0">
                <a:latin typeface="Comic Sans MS" pitchFamily="66" charset="0"/>
              </a:rPr>
              <a:t>change is a feature of the human and natural world and may have consequences for our lives and the world around us; </a:t>
            </a:r>
          </a:p>
          <a:p>
            <a:r>
              <a:rPr lang="en-GB" sz="5600" dirty="0" smtClean="0">
                <a:latin typeface="Comic Sans MS" pitchFamily="66" charset="0"/>
              </a:rPr>
              <a:t>Ways </a:t>
            </a:r>
            <a:r>
              <a:rPr lang="en-GB" sz="5600" dirty="0">
                <a:latin typeface="Comic Sans MS" pitchFamily="66" charset="0"/>
              </a:rPr>
              <a:t>in which change occurs over both short and long periods of time in the physical and natural world; </a:t>
            </a:r>
          </a:p>
          <a:p>
            <a:r>
              <a:rPr lang="en-GB" sz="5600" dirty="0" smtClean="0">
                <a:latin typeface="Comic Sans MS" pitchFamily="66" charset="0"/>
              </a:rPr>
              <a:t>The </a:t>
            </a:r>
            <a:r>
              <a:rPr lang="en-GB" sz="5600" dirty="0">
                <a:latin typeface="Comic Sans MS" pitchFamily="66" charset="0"/>
              </a:rPr>
              <a:t>effects of positive and negative changes globally and how we contribute to some of these changes.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120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latin typeface="Comic Sans MS"/>
                <a:cs typeface="Comic Sans MS"/>
              </a:rPr>
              <a:t>Tuesdays and Thursdays (Gaelic Football and Swimming).</a:t>
            </a:r>
          </a:p>
          <a:p>
            <a:endParaRPr lang="en-US" sz="2400" dirty="0">
              <a:latin typeface="Comic Sans MS"/>
              <a:cs typeface="Comic Sans MS"/>
            </a:endParaRPr>
          </a:p>
          <a:p>
            <a:r>
              <a:rPr lang="en-US" sz="2400" dirty="0" smtClean="0">
                <a:latin typeface="Comic Sans MS"/>
                <a:cs typeface="Comic Sans MS"/>
              </a:rPr>
              <a:t>Pupils encouraged to wear their PE uniform into school.</a:t>
            </a:r>
          </a:p>
          <a:p>
            <a:endParaRPr lang="en-US" sz="2400" dirty="0">
              <a:latin typeface="Comic Sans MS"/>
              <a:cs typeface="Comic Sans MS"/>
            </a:endParaRPr>
          </a:p>
          <a:p>
            <a:r>
              <a:rPr lang="en-US" sz="2400" dirty="0" smtClean="0">
                <a:latin typeface="Comic Sans MS"/>
                <a:cs typeface="Comic Sans MS"/>
              </a:rPr>
              <a:t>Please encourage your child to attend all lessons.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  <p:pic>
        <p:nvPicPr>
          <p:cNvPr id="5" name="Picture 4" descr="Image result for p.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81129"/>
            <a:ext cx="2880320" cy="15450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6893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Homework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40min – 1hr Per Night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To include regular practice of spelling and tables and usually a written Literacy or Numeracy activity.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Please sign written activity.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Activities also from Literacy Bug Club and Education City.</a:t>
            </a: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Wednesday night ICT emphasis.</a:t>
            </a:r>
          </a:p>
          <a:p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Check homework diary regularly.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322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76672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Presentation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Emphasis on neat and tidy presentation.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endParaRPr lang="en-US" dirty="0">
              <a:latin typeface="Comic Sans MS"/>
              <a:cs typeface="Comic Sans MS"/>
            </a:endParaRPr>
          </a:p>
        </p:txBody>
      </p:sp>
      <p:pic>
        <p:nvPicPr>
          <p:cNvPr id="5" name="Picture 4" descr="Image result for neat and tidy clip art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24945"/>
            <a:ext cx="3168352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5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Ability Grouping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Children will be placed in ability groups.</a:t>
            </a:r>
          </a:p>
          <a:p>
            <a:pPr marL="0" indent="0">
              <a:buNone/>
            </a:pPr>
            <a:r>
              <a:rPr lang="en-US" dirty="0" smtClean="0">
                <a:latin typeface="Comic Sans MS"/>
                <a:cs typeface="Comic Sans MS"/>
              </a:rPr>
              <a:t> </a:t>
            </a:r>
          </a:p>
          <a:p>
            <a:r>
              <a:rPr lang="en-US" dirty="0" smtClean="0">
                <a:latin typeface="Comic Sans MS"/>
                <a:cs typeface="Comic Sans MS"/>
              </a:rPr>
              <a:t>Work will be differentiated and tailored to their ability.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Naturally, ability groupings will change throughout the year.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Children will be grouped using assessment data, teacher judgment and their ability to complete tasks independently.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7509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Healthy Breaks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Comic Sans MS"/>
                <a:cs typeface="Comic Sans MS"/>
              </a:rPr>
              <a:t>Ensure your child has a healthy snack and a bottle of water with them daily.</a:t>
            </a:r>
          </a:p>
          <a:p>
            <a:endParaRPr lang="en-US" sz="2800" dirty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There will be visits from the Diary </a:t>
            </a:r>
            <a:r>
              <a:rPr lang="en-US" sz="2800" dirty="0">
                <a:latin typeface="Comic Sans MS"/>
                <a:cs typeface="Comic Sans MS"/>
              </a:rPr>
              <a:t>C</a:t>
            </a:r>
            <a:r>
              <a:rPr lang="en-US" sz="2800" dirty="0" smtClean="0">
                <a:latin typeface="Comic Sans MS"/>
                <a:cs typeface="Comic Sans MS"/>
              </a:rPr>
              <a:t>ouncil and sporting agencies throughout the year outlining the benefits of a balanced diet.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74336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Positive Behavior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endParaRPr lang="en-GB" sz="2800" dirty="0">
              <a:latin typeface="Comic Sans MS"/>
              <a:cs typeface="Comic Sans MS"/>
            </a:endParaRPr>
          </a:p>
          <a:p>
            <a:pPr lvl="0"/>
            <a:r>
              <a:rPr lang="en-GB" sz="2800" dirty="0">
                <a:latin typeface="Comic Sans MS"/>
                <a:cs typeface="Comic Sans MS"/>
              </a:rPr>
              <a:t>Classroom rules and guidelines are in place. Remind your child the importance of positive behaviour at all times.</a:t>
            </a:r>
          </a:p>
          <a:p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Sanctions may include – verbal reprimand, loss of playtime, loss of points, extra homework and contact with parent.</a:t>
            </a:r>
          </a:p>
        </p:txBody>
      </p:sp>
    </p:spTree>
    <p:extLst>
      <p:ext uri="{BB962C8B-B14F-4D97-AF65-F5344CB8AC3E}">
        <p14:creationId xmlns:p14="http://schemas.microsoft.com/office/powerpoint/2010/main" val="74070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Rewards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Positive comments/ Praise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County of the week – Homework Pass/ prize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Pupil of the Week - certificate + sticker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Pupil of the Month- certificate + cinema pass</a:t>
            </a:r>
          </a:p>
          <a:p>
            <a:pPr marL="0" indent="0">
              <a:buNone/>
            </a:pPr>
            <a:endParaRPr lang="en-US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i="1" dirty="0" smtClean="0">
                <a:latin typeface="Comic Sans MS"/>
                <a:cs typeface="Comic Sans MS"/>
              </a:rPr>
              <a:t>Designed to engage pupils in their learning and promote endeavor.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363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 Absences/Punctuality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>
                <a:latin typeface="Comic Sans MS"/>
                <a:cs typeface="Comic Sans MS"/>
              </a:rPr>
              <a:t>Short Term Absence- Send in a note which gives a brief explanation.</a:t>
            </a:r>
          </a:p>
          <a:p>
            <a:pPr marL="0" indent="0">
              <a:buNone/>
            </a:pPr>
            <a:endParaRPr lang="en-US" sz="2800" dirty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Long Term Absence- ensure the school is aware. If appropriate work will be sent home.</a:t>
            </a:r>
          </a:p>
          <a:p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US" sz="2800" dirty="0" smtClean="0">
                <a:latin typeface="Comic Sans MS"/>
                <a:cs typeface="Comic Sans MS"/>
              </a:rPr>
              <a:t>Repeated Absences/ Punctuality flagged up by EWO.</a:t>
            </a:r>
          </a:p>
          <a:p>
            <a:pPr marL="0" indent="0">
              <a:buNone/>
            </a:pPr>
            <a:endParaRPr lang="en-US" sz="2800" dirty="0" smtClean="0">
              <a:latin typeface="Comic Sans MS"/>
              <a:cs typeface="Comic Sans MS"/>
            </a:endParaRPr>
          </a:p>
          <a:p>
            <a:r>
              <a:rPr lang="en-GB" sz="2800" dirty="0" smtClean="0">
                <a:latin typeface="Comic Sans MS"/>
                <a:cs typeface="Comic Sans MS"/>
              </a:rPr>
              <a:t>Punctuality </a:t>
            </a:r>
            <a:r>
              <a:rPr lang="en-GB" sz="2800" dirty="0">
                <a:latin typeface="Comic Sans MS"/>
                <a:cs typeface="Comic Sans MS"/>
              </a:rPr>
              <a:t>very important as lessons begin at </a:t>
            </a:r>
            <a:r>
              <a:rPr lang="en-GB" sz="2800" dirty="0" smtClean="0">
                <a:latin typeface="Comic Sans MS"/>
                <a:cs typeface="Comic Sans MS"/>
              </a:rPr>
              <a:t>9.10am.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8514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Independence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An emphasis on pupil independence and organisation.</a:t>
            </a: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Please strive to ensure your child is  as independent as possible.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51133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12484"/>
            <a:ext cx="8229600" cy="1066130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Miscellaneous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832648"/>
          </a:xfrm>
        </p:spPr>
        <p:txBody>
          <a:bodyPr>
            <a:normAutofit fontScale="40000" lnSpcReduction="20000"/>
          </a:bodyPr>
          <a:lstStyle/>
          <a:p>
            <a:pPr lvl="0"/>
            <a:r>
              <a:rPr lang="en-GB" sz="3500" dirty="0" smtClean="0">
                <a:latin typeface="Comic Sans MS" pitchFamily="66" charset="0"/>
              </a:rPr>
              <a:t>Homework should </a:t>
            </a:r>
            <a:r>
              <a:rPr lang="en-GB" sz="3500" dirty="0">
                <a:latin typeface="Comic Sans MS" pitchFamily="66" charset="0"/>
              </a:rPr>
              <a:t>be checked and </a:t>
            </a:r>
            <a:r>
              <a:rPr lang="en-GB" sz="3500" dirty="0" smtClean="0">
                <a:latin typeface="Comic Sans MS" pitchFamily="66" charset="0"/>
              </a:rPr>
              <a:t>signed. Children should spend approx. 40min-1hr per evening on homework activities.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Check Homework </a:t>
            </a:r>
            <a:r>
              <a:rPr lang="en-GB" sz="3500" dirty="0">
                <a:latin typeface="Comic Sans MS" pitchFamily="66" charset="0"/>
              </a:rPr>
              <a:t>Diary </a:t>
            </a:r>
            <a:r>
              <a:rPr lang="en-GB" sz="3500" dirty="0" smtClean="0">
                <a:latin typeface="Comic Sans MS" pitchFamily="66" charset="0"/>
              </a:rPr>
              <a:t>regularly.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Times Tables </a:t>
            </a:r>
            <a:r>
              <a:rPr lang="en-GB" sz="3500" dirty="0">
                <a:latin typeface="Comic Sans MS" pitchFamily="66" charset="0"/>
              </a:rPr>
              <a:t>should be </a:t>
            </a:r>
            <a:r>
              <a:rPr lang="en-GB" sz="3500" dirty="0" smtClean="0">
                <a:latin typeface="Comic Sans MS" pitchFamily="66" charset="0"/>
              </a:rPr>
              <a:t>continually practiced. They are very important and link </a:t>
            </a:r>
            <a:r>
              <a:rPr lang="en-GB" sz="3500" dirty="0">
                <a:latin typeface="Comic Sans MS" pitchFamily="66" charset="0"/>
              </a:rPr>
              <a:t>to all aspects of numeracy</a:t>
            </a:r>
            <a:r>
              <a:rPr lang="en-GB" sz="3500" dirty="0" smtClean="0">
                <a:latin typeface="Comic Sans MS" pitchFamily="66" charset="0"/>
              </a:rPr>
              <a:t>.</a:t>
            </a:r>
            <a:r>
              <a:rPr lang="en-GB" sz="3500" dirty="0">
                <a:latin typeface="Comic Sans MS" pitchFamily="66" charset="0"/>
              </a:rPr>
              <a:t> </a:t>
            </a:r>
            <a:endParaRPr lang="en-GB" sz="3500" dirty="0" smtClean="0">
              <a:latin typeface="Comic Sans MS" pitchFamily="66" charset="0"/>
            </a:endParaRP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PE </a:t>
            </a:r>
            <a:r>
              <a:rPr lang="en-GB" sz="3500" dirty="0">
                <a:latin typeface="Comic Sans MS" pitchFamily="66" charset="0"/>
              </a:rPr>
              <a:t>Uniform</a:t>
            </a:r>
            <a:r>
              <a:rPr lang="en-GB" sz="3500" dirty="0" smtClean="0">
                <a:latin typeface="Comic Sans MS" pitchFamily="66" charset="0"/>
              </a:rPr>
              <a:t>/ Full </a:t>
            </a:r>
            <a:r>
              <a:rPr lang="en-GB" sz="3500" dirty="0">
                <a:latin typeface="Comic Sans MS" pitchFamily="66" charset="0"/>
              </a:rPr>
              <a:t>School Uniform on specific days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Punctuality very important as lessons begin at 9.10am</a:t>
            </a:r>
            <a:r>
              <a:rPr lang="en-GB" sz="3500" dirty="0" smtClean="0">
                <a:latin typeface="Comic Sans MS" pitchFamily="66" charset="0"/>
              </a:rPr>
              <a:t>.</a:t>
            </a:r>
            <a:r>
              <a:rPr lang="en-GB" sz="3500" dirty="0">
                <a:latin typeface="Comic Sans MS" pitchFamily="66" charset="0"/>
              </a:rPr>
              <a:t> </a:t>
            </a:r>
            <a:endParaRPr lang="en-GB" sz="3500" dirty="0" smtClean="0">
              <a:latin typeface="Comic Sans MS" pitchFamily="66" charset="0"/>
            </a:endParaRP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Absence Notes are </a:t>
            </a:r>
            <a:r>
              <a:rPr lang="en-GB" sz="3500" dirty="0" smtClean="0">
                <a:latin typeface="Comic Sans MS" pitchFamily="66" charset="0"/>
              </a:rPr>
              <a:t>required. Repeated </a:t>
            </a:r>
            <a:r>
              <a:rPr lang="en-GB" sz="3500" dirty="0">
                <a:latin typeface="Comic Sans MS" pitchFamily="66" charset="0"/>
              </a:rPr>
              <a:t>absences without notes will be flagged up to EWO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 smtClean="0">
                <a:latin typeface="Comic Sans MS" pitchFamily="66" charset="0"/>
              </a:rPr>
              <a:t>Classroom rules </a:t>
            </a:r>
            <a:r>
              <a:rPr lang="en-GB" sz="3500" dirty="0">
                <a:latin typeface="Comic Sans MS" pitchFamily="66" charset="0"/>
              </a:rPr>
              <a:t>and guidelines </a:t>
            </a:r>
            <a:r>
              <a:rPr lang="en-GB" sz="3500" dirty="0" smtClean="0">
                <a:latin typeface="Comic Sans MS" pitchFamily="66" charset="0"/>
              </a:rPr>
              <a:t>are in </a:t>
            </a:r>
            <a:r>
              <a:rPr lang="en-GB" sz="3500" dirty="0">
                <a:latin typeface="Comic Sans MS" pitchFamily="66" charset="0"/>
              </a:rPr>
              <a:t>place. Remind your child the importance of positive behaviour at all times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Ensure your child has healthy break daily and a bottle of water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Remind your child the importance of age appropriate personal hygiene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Reading to be practiced with an adult regularly along with Times Tables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lv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r>
              <a:rPr lang="en-GB" sz="3500" dirty="0" smtClean="0">
                <a:latin typeface="Comic Sans MS" pitchFamily="66" charset="0"/>
              </a:rPr>
              <a:t>Help </a:t>
            </a:r>
            <a:r>
              <a:rPr lang="en-GB" sz="3500" dirty="0">
                <a:latin typeface="Comic Sans MS" pitchFamily="66" charset="0"/>
              </a:rPr>
              <a:t>your child to be as independent as possible</a:t>
            </a:r>
            <a:r>
              <a:rPr lang="en-GB" sz="3500" dirty="0" smtClean="0">
                <a:latin typeface="Comic Sans MS" pitchFamily="66" charset="0"/>
              </a:rPr>
              <a:t>.</a:t>
            </a:r>
          </a:p>
          <a:p>
            <a:pPr marL="0" indent="0">
              <a:buNone/>
            </a:pPr>
            <a:endParaRPr lang="en-GB" sz="3500" dirty="0">
              <a:latin typeface="Comic Sans MS" pitchFamily="66" charset="0"/>
            </a:endParaRPr>
          </a:p>
          <a:p>
            <a:pPr lvl="0"/>
            <a:r>
              <a:rPr lang="en-GB" sz="3500" dirty="0">
                <a:latin typeface="Comic Sans MS" pitchFamily="66" charset="0"/>
              </a:rPr>
              <a:t>Any </a:t>
            </a:r>
            <a:r>
              <a:rPr lang="en-GB" sz="3500" dirty="0" smtClean="0">
                <a:latin typeface="Comic Sans MS" pitchFamily="66" charset="0"/>
              </a:rPr>
              <a:t>queries, contact Carmel to make an appointment.</a:t>
            </a:r>
            <a:endParaRPr lang="en-GB" sz="3500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351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Communication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Write a note in homework diary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Open door policy for quick queries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r>
              <a:rPr lang="en-US" dirty="0" smtClean="0">
                <a:latin typeface="Comic Sans MS"/>
                <a:cs typeface="Comic Sans MS"/>
              </a:rPr>
              <a:t>Make an appointment with Carmel</a:t>
            </a:r>
          </a:p>
          <a:p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18414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04664"/>
            <a:ext cx="8568952" cy="6048672"/>
          </a:xfrm>
          <a:prstGeom prst="rect">
            <a:avLst/>
          </a:prstGeom>
          <a:solidFill>
            <a:schemeClr val="bg1"/>
          </a:solidFill>
          <a:effectLst>
            <a:softEdge rad="266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omic Sans MS"/>
                <a:cs typeface="Comic Sans MS"/>
              </a:rPr>
              <a:t>Website</a:t>
            </a:r>
            <a:endParaRPr lang="en-US" dirty="0">
              <a:latin typeface="Comic Sans MS"/>
              <a:cs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</a:rPr>
              <a:t>Please view the website regularly to view important school updates and to gain an insight into your child’s educational experiences.</a:t>
            </a:r>
          </a:p>
          <a:p>
            <a:pPr marL="0" indent="0" algn="ctr">
              <a:buNone/>
            </a:pPr>
            <a:endParaRPr lang="en-US" dirty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dirty="0" smtClean="0">
                <a:latin typeface="Comic Sans MS"/>
                <a:cs typeface="Comic Sans MS"/>
                <a:hlinkClick r:id="rId2"/>
              </a:rPr>
              <a:t>www.sacredheartdundrum.co.uk</a:t>
            </a:r>
            <a:r>
              <a:rPr lang="en-US" dirty="0" smtClean="0">
                <a:latin typeface="Comic Sans MS"/>
                <a:cs typeface="Comic Sans MS"/>
              </a:rPr>
              <a:t> 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3254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</TotalTime>
  <Words>835</Words>
  <Application>Microsoft Office PowerPoint</Application>
  <PresentationFormat>On-screen Show (4:3)</PresentationFormat>
  <Paragraphs>242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Comic Sans MS</vt:lpstr>
      <vt:lpstr>Office Theme</vt:lpstr>
      <vt:lpstr>Primary 3 &amp; 4 Curriculum Outline</vt:lpstr>
      <vt:lpstr>Numeracy</vt:lpstr>
      <vt:lpstr>PowerPoint Presentation</vt:lpstr>
      <vt:lpstr>PowerPoint Presentation</vt:lpstr>
      <vt:lpstr>PowerPoint Presentation</vt:lpstr>
      <vt:lpstr>Literacy</vt:lpstr>
      <vt:lpstr>PowerPoint Presentation</vt:lpstr>
      <vt:lpstr>World Around Us  (History, Geography, Science and Technology) </vt:lpstr>
      <vt:lpstr>PowerPoint Presentation</vt:lpstr>
      <vt:lpstr>PE</vt:lpstr>
      <vt:lpstr>Homework</vt:lpstr>
      <vt:lpstr>Presentation</vt:lpstr>
      <vt:lpstr>Ability Grouping</vt:lpstr>
      <vt:lpstr>Healthy Breaks</vt:lpstr>
      <vt:lpstr>Positive Behavior</vt:lpstr>
      <vt:lpstr>Rewards</vt:lpstr>
      <vt:lpstr> Absences/Punctuality</vt:lpstr>
      <vt:lpstr>Independence</vt:lpstr>
      <vt:lpstr>Miscellaneous</vt:lpstr>
      <vt:lpstr>Communication</vt:lpstr>
      <vt:lpstr>Website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5, 6 &amp; 7 Curriculum Outline</dc:title>
  <dc:creator>S Austin</dc:creator>
  <cp:lastModifiedBy>S Austin</cp:lastModifiedBy>
  <cp:revision>49</cp:revision>
  <dcterms:created xsi:type="dcterms:W3CDTF">2016-09-08T18:57:26Z</dcterms:created>
  <dcterms:modified xsi:type="dcterms:W3CDTF">2019-09-12T08:25:24Z</dcterms:modified>
</cp:coreProperties>
</file>